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8"/>
  </p:notesMasterIdLst>
  <p:sldIdLst>
    <p:sldId id="256" r:id="rId2"/>
    <p:sldId id="312" r:id="rId3"/>
    <p:sldId id="524" r:id="rId4"/>
    <p:sldId id="294" r:id="rId5"/>
    <p:sldId id="295" r:id="rId6"/>
    <p:sldId id="299" r:id="rId7"/>
    <p:sldId id="297" r:id="rId8"/>
    <p:sldId id="296" r:id="rId9"/>
    <p:sldId id="300" r:id="rId10"/>
    <p:sldId id="302" r:id="rId11"/>
    <p:sldId id="303" r:id="rId12"/>
    <p:sldId id="306" r:id="rId13"/>
    <p:sldId id="523" r:id="rId14"/>
    <p:sldId id="305" r:id="rId15"/>
    <p:sldId id="304" r:id="rId16"/>
    <p:sldId id="301" r:id="rId17"/>
    <p:sldId id="298" r:id="rId18"/>
    <p:sldId id="307" r:id="rId19"/>
    <p:sldId id="308" r:id="rId20"/>
    <p:sldId id="309" r:id="rId21"/>
    <p:sldId id="310" r:id="rId22"/>
    <p:sldId id="311" r:id="rId23"/>
    <p:sldId id="313" r:id="rId24"/>
    <p:sldId id="263" r:id="rId25"/>
    <p:sldId id="314" r:id="rId26"/>
    <p:sldId id="316" r:id="rId27"/>
    <p:sldId id="317" r:id="rId28"/>
    <p:sldId id="522" r:id="rId29"/>
    <p:sldId id="318" r:id="rId30"/>
    <p:sldId id="520" r:id="rId31"/>
    <p:sldId id="269" r:id="rId32"/>
    <p:sldId id="273" r:id="rId33"/>
    <p:sldId id="278" r:id="rId34"/>
    <p:sldId id="521" r:id="rId35"/>
    <p:sldId id="280" r:id="rId36"/>
    <p:sldId id="281" r:id="rId37"/>
    <p:sldId id="276" r:id="rId38"/>
    <p:sldId id="277" r:id="rId39"/>
    <p:sldId id="332" r:id="rId40"/>
    <p:sldId id="340" r:id="rId41"/>
    <p:sldId id="341" r:id="rId42"/>
    <p:sldId id="342" r:id="rId43"/>
    <p:sldId id="343" r:id="rId44"/>
    <p:sldId id="339" r:id="rId45"/>
    <p:sldId id="345" r:id="rId46"/>
    <p:sldId id="333" r:id="rId47"/>
    <p:sldId id="334" r:id="rId48"/>
    <p:sldId id="335" r:id="rId49"/>
    <p:sldId id="336" r:id="rId50"/>
    <p:sldId id="337" r:id="rId51"/>
    <p:sldId id="338" r:id="rId52"/>
    <p:sldId id="346" r:id="rId53"/>
    <p:sldId id="347" r:id="rId54"/>
    <p:sldId id="331" r:id="rId55"/>
    <p:sldId id="315" r:id="rId56"/>
    <p:sldId id="279" r:id="rId57"/>
  </p:sldIdLst>
  <p:sldSz cx="9144000" cy="5149850"/>
  <p:notesSz cx="6858000" cy="9144000"/>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3"/>
    <a:srgbClr val="FF0030"/>
    <a:srgbClr val="DD875A"/>
    <a:srgbClr val="FFFF00"/>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24" autoAdjust="0"/>
    <p:restoredTop sz="97725" autoAdjust="0"/>
  </p:normalViewPr>
  <p:slideViewPr>
    <p:cSldViewPr showGuides="1">
      <p:cViewPr varScale="1">
        <p:scale>
          <a:sx n="86" d="100"/>
          <a:sy n="86" d="100"/>
        </p:scale>
        <p:origin x="200" y="728"/>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textuell = anaphorisch und kataphorisch; subjektiv: bringt Orientierung der Sprecherin oder des Sprechers bezüglich Situation, Text und interpersonalen Relationen zum Ausdruck. </a:t>
            </a:r>
          </a:p>
          <a:p>
            <a:r>
              <a:rPr lang="en-GB" sz="1200" kern="1200">
                <a:solidFill>
                  <a:schemeClr val="tx1"/>
                </a:solidFill>
                <a:effectLst/>
                <a:latin typeface="+mn-lt"/>
                <a:ea typeface="+mn-ea"/>
                <a:cs typeface="+mn-cs"/>
              </a:rPr>
              <a:t> 'At times' refers to a situation viewed as existing in the world. While  in the sense of 'during' signals a cohesive time-relation between two clauses, and therefore has a primarily text-making function. And while  in the sense of 'although' is primarily expressive of the speaker's attitude. </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48</a:t>
            </a:fld>
            <a:endParaRPr lang="de-DE"/>
          </a:p>
        </p:txBody>
      </p:sp>
    </p:spTree>
    <p:extLst>
      <p:ext uri="{BB962C8B-B14F-4D97-AF65-F5344CB8AC3E}">
        <p14:creationId xmlns:p14="http://schemas.microsoft.com/office/powerpoint/2010/main" val="4036853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Exkurs im Exkurs! Rekursion! </a:t>
            </a:r>
            <a:r>
              <a:rPr lang="en-US">
                <a:sym typeface="Wingdings" pitchFamily="2" charset="2"/>
              </a:rPr>
              <a:t></a:t>
            </a:r>
          </a:p>
          <a:p>
            <a:r>
              <a:rPr lang="en-US">
                <a:sym typeface="Wingdings" pitchFamily="2" charset="2"/>
              </a:rPr>
              <a:t>Als </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49</a:t>
            </a:fld>
            <a:endParaRPr lang="de-DE"/>
          </a:p>
        </p:txBody>
      </p:sp>
    </p:spTree>
    <p:extLst>
      <p:ext uri="{BB962C8B-B14F-4D97-AF65-F5344CB8AC3E}">
        <p14:creationId xmlns:p14="http://schemas.microsoft.com/office/powerpoint/2010/main" val="222470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a:t>der Werkzeugmaschinen-Beleg ist ein Brückenkontext, man kann während hier u.U. temporal und textuell lesen. - konzessiv = einräumend. Das konzessive während ist insofern subjektiver als das temporale, als man eine gegebene Situation quasi mit einem angenommenen</a:t>
            </a:r>
            <a:r>
              <a:rPr lang="de-DE" baseline="0"/>
              <a:t> Normalzustand abgleicht, was wiederum von der Beurteilung der Sprecherin abhängig ist.</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50</a:t>
            </a:fld>
            <a:endParaRPr lang="de-DE"/>
          </a:p>
        </p:txBody>
      </p:sp>
    </p:spTree>
    <p:extLst>
      <p:ext uri="{BB962C8B-B14F-4D97-AF65-F5344CB8AC3E}">
        <p14:creationId xmlns:p14="http://schemas.microsoft.com/office/powerpoint/2010/main" val="175915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epistemisches</a:t>
            </a:r>
            <a:r>
              <a:rPr lang="de-DE" baseline="0"/>
              <a:t> weil: erkenntnisbezogen –Sprecher gibt an, woher er eine Information hat; sie ist wohl zu Hause, weil ihr Fahrrad steht vor der Tür. Sprechaltqualifizierendes weil: Sprecherin führt neuen Aspekt ein, in dem sie ihre eigene Einschätzung der Situation fokussiert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51</a:t>
            </a:fld>
            <a:endParaRPr lang="de-DE"/>
          </a:p>
        </p:txBody>
      </p:sp>
    </p:spTree>
    <p:extLst>
      <p:ext uri="{BB962C8B-B14F-4D97-AF65-F5344CB8AC3E}">
        <p14:creationId xmlns:p14="http://schemas.microsoft.com/office/powerpoint/2010/main" val="182011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65562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Bildung neuer Wörter und Wortformen als Funktion</a:t>
            </a:r>
            <a:r>
              <a:rPr lang="de-DE" baseline="0"/>
              <a:t> der Morphologie: Die betreffende Form </a:t>
            </a:r>
            <a:r>
              <a:rPr lang="de-DE" i="1" baseline="0"/>
              <a:t>wird </a:t>
            </a:r>
            <a:r>
              <a:rPr lang="de-DE" i="0" baseline="0"/>
              <a:t>nicht erst zu einem (mehr oder weniger) eigenständigen Wort, sondern </a:t>
            </a:r>
            <a:r>
              <a:rPr lang="de-DE" i="1" baseline="0"/>
              <a:t>ist </a:t>
            </a:r>
            <a:r>
              <a:rPr lang="de-DE" i="0" baseline="0"/>
              <a:t>bereits eines. Jedoch ist sie zunächst stark an das morphologische Schema gebuden und kann sich durch diachronen Wandel von diesem emanzipieren.</a:t>
            </a:r>
            <a:endParaRPr lang="de-DE"/>
          </a:p>
        </p:txBody>
      </p:sp>
      <p:sp>
        <p:nvSpPr>
          <p:cNvPr id="4" name="Foliennummernplatzhalter 3"/>
          <p:cNvSpPr>
            <a:spLocks noGrp="1"/>
          </p:cNvSpPr>
          <p:nvPr>
            <p:ph type="sldNum" sz="quarter" idx="10"/>
          </p:nvPr>
        </p:nvSpPr>
        <p:spPr/>
        <p:txBody>
          <a:bodyPr/>
          <a:lstStyle/>
          <a:p>
            <a:fld id="{8C37CD91-9336-4D29-B703-F68FB26B3122}" type="slidenum">
              <a:rPr lang="en-US" smtClean="0"/>
              <a:t>29</a:t>
            </a:fld>
            <a:endParaRPr lang="en-US"/>
          </a:p>
        </p:txBody>
      </p:sp>
    </p:spTree>
    <p:extLst>
      <p:ext uri="{BB962C8B-B14F-4D97-AF65-F5344CB8AC3E}">
        <p14:creationId xmlns:p14="http://schemas.microsoft.com/office/powerpoint/2010/main" val="187447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39</a:t>
            </a:fld>
            <a:endParaRPr lang="de-DE"/>
          </a:p>
        </p:txBody>
      </p:sp>
    </p:spTree>
    <p:extLst>
      <p:ext uri="{BB962C8B-B14F-4D97-AF65-F5344CB8AC3E}">
        <p14:creationId xmlns:p14="http://schemas.microsoft.com/office/powerpoint/2010/main" val="196968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Geplante Aufnahmeaktion im Rahmen des Spracherhebungsprojekts Deutsch heute, wobei von jedem Sprecher das gleiche Material erhoben wird (Lesesprache, Interview, Maptask). Experimentsituation bzw. Kommunikationsspiel: Maptask</a:t>
            </a:r>
          </a:p>
        </p:txBody>
      </p:sp>
      <p:sp>
        <p:nvSpPr>
          <p:cNvPr id="4" name="Foliennummernplatzhalter 3"/>
          <p:cNvSpPr>
            <a:spLocks noGrp="1"/>
          </p:cNvSpPr>
          <p:nvPr>
            <p:ph type="sldNum" sz="quarter" idx="10"/>
          </p:nvPr>
        </p:nvSpPr>
        <p:spPr/>
        <p:txBody>
          <a:bodyPr/>
          <a:lstStyle/>
          <a:p>
            <a:fld id="{40D2F843-3D3D-4773-8BC9-8ABDF58A2738}" type="slidenum">
              <a:rPr lang="de-DE" smtClean="0"/>
              <a:t>40</a:t>
            </a:fld>
            <a:endParaRPr lang="de-DE"/>
          </a:p>
        </p:txBody>
      </p:sp>
    </p:spTree>
    <p:extLst>
      <p:ext uri="{BB962C8B-B14F-4D97-AF65-F5344CB8AC3E}">
        <p14:creationId xmlns:p14="http://schemas.microsoft.com/office/powerpoint/2010/main" val="331928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epistemische Verwendung: Sprecher/in gibt an, woher er/sie etwas weiß</a:t>
            </a:r>
          </a:p>
        </p:txBody>
      </p:sp>
      <p:sp>
        <p:nvSpPr>
          <p:cNvPr id="4" name="Slide Number Placeholder 3"/>
          <p:cNvSpPr>
            <a:spLocks noGrp="1"/>
          </p:cNvSpPr>
          <p:nvPr>
            <p:ph type="sldNum" sz="quarter" idx="5"/>
          </p:nvPr>
        </p:nvSpPr>
        <p:spPr/>
        <p:txBody>
          <a:bodyPr/>
          <a:lstStyle/>
          <a:p>
            <a:fld id="{40D2F843-3D3D-4773-8BC9-8ABDF58A2738}" type="slidenum">
              <a:rPr lang="de-DE" smtClean="0"/>
              <a:t>43</a:t>
            </a:fld>
            <a:endParaRPr lang="de-DE"/>
          </a:p>
        </p:txBody>
      </p:sp>
    </p:spTree>
    <p:extLst>
      <p:ext uri="{BB962C8B-B14F-4D97-AF65-F5344CB8AC3E}">
        <p14:creationId xmlns:p14="http://schemas.microsoft.com/office/powerpoint/2010/main" val="213417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Bevor wir uns diese aktuelle Entwicklung von </a:t>
            </a:r>
            <a:r>
              <a:rPr lang="en-US" i="1"/>
              <a:t>weil </a:t>
            </a:r>
            <a:r>
              <a:rPr lang="en-US" i="0"/>
              <a:t>anschauen, kann es interessant sein, zunächst einmal einen Blick auf die Grammatikalisierung von </a:t>
            </a:r>
            <a:r>
              <a:rPr lang="en-US" i="1"/>
              <a:t>weil </a:t>
            </a:r>
            <a:r>
              <a:rPr lang="en-US" i="0"/>
              <a:t>als temporale Subjunktion zu werfen.</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44</a:t>
            </a:fld>
            <a:endParaRPr lang="de-DE"/>
          </a:p>
        </p:txBody>
      </p:sp>
    </p:spTree>
    <p:extLst>
      <p:ext uri="{BB962C8B-B14F-4D97-AF65-F5344CB8AC3E}">
        <p14:creationId xmlns:p14="http://schemas.microsoft.com/office/powerpoint/2010/main" val="225953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sz="1200" kern="1200">
                <a:solidFill>
                  <a:schemeClr val="tx1"/>
                </a:solidFill>
                <a:effectLst/>
                <a:latin typeface="+mn-lt"/>
                <a:ea typeface="+mn-ea"/>
                <a:cs typeface="+mn-cs"/>
              </a:rPr>
              <a:t>‚Und der Wechsel währte, alldieweil wir über Land zogen. Mal regete es, sodass der edle König heftig begossen wurde, denn wir hatten uns nicht auf eine lange Reise eingestellt, sondern auf eine kurze. [...] Mal war es auch so heiß, dass er sehr schwitzte, dass Tropfen auf ihn lagten und er viele Hitzeblattern bekam. Und das alles musste der edle König erdulden, alldieweil wir über Land zogen.’ </a:t>
            </a:r>
          </a:p>
          <a:p>
            <a:r>
              <a:rPr lang="de-DE" sz="1200" kern="1200">
                <a:solidFill>
                  <a:schemeClr val="tx1"/>
                </a:solidFill>
                <a:effectLst/>
                <a:latin typeface="+mn-lt"/>
                <a:ea typeface="+mn-ea"/>
                <a:cs typeface="+mn-cs"/>
              </a:rPr>
              <a:t>In diesem Text wird deutlich, dass </a:t>
            </a:r>
            <a:r>
              <a:rPr lang="de-DE" sz="1200" i="1" kern="1200">
                <a:solidFill>
                  <a:schemeClr val="tx1"/>
                </a:solidFill>
                <a:effectLst/>
                <a:latin typeface="+mn-lt"/>
                <a:ea typeface="+mn-ea"/>
                <a:cs typeface="+mn-cs"/>
              </a:rPr>
              <a:t>all die weil</a:t>
            </a:r>
            <a:r>
              <a:rPr lang="de-DE" sz="1200" kern="1200">
                <a:solidFill>
                  <a:schemeClr val="tx1"/>
                </a:solidFill>
                <a:effectLst/>
                <a:latin typeface="+mn-lt"/>
                <a:ea typeface="+mn-ea"/>
                <a:cs typeface="+mn-cs"/>
              </a:rPr>
              <a:t> zunächst temporal gebraucht wird – im ersten Satz ist nur diese Lesart möglich, denn der Wechsel der Witterungsbedingungen, der im weiteren Text beschrieben wird, findet natürlich nicht statt, </a:t>
            </a:r>
            <a:r>
              <a:rPr lang="de-DE" sz="1200" i="1" kern="1200">
                <a:solidFill>
                  <a:schemeClr val="tx1"/>
                </a:solidFill>
                <a:effectLst/>
                <a:latin typeface="+mn-lt"/>
                <a:ea typeface="+mn-ea"/>
                <a:cs typeface="+mn-cs"/>
              </a:rPr>
              <a:t>weil</a:t>
            </a:r>
            <a:r>
              <a:rPr lang="de-DE" sz="1200" kern="1200">
                <a:solidFill>
                  <a:schemeClr val="tx1"/>
                </a:solidFill>
                <a:effectLst/>
                <a:latin typeface="+mn-lt"/>
                <a:ea typeface="+mn-ea"/>
                <a:cs typeface="+mn-cs"/>
              </a:rPr>
              <a:t> die Gruppe übers Land zieht, sondern vielmehr </a:t>
            </a:r>
            <a:r>
              <a:rPr lang="de-DE" sz="1200" i="1" kern="1200">
                <a:solidFill>
                  <a:schemeClr val="tx1"/>
                </a:solidFill>
                <a:effectLst/>
                <a:latin typeface="+mn-lt"/>
                <a:ea typeface="+mn-ea"/>
                <a:cs typeface="+mn-cs"/>
              </a:rPr>
              <a:t>während </a:t>
            </a:r>
            <a:r>
              <a:rPr lang="de-DE" sz="1200" kern="1200">
                <a:solidFill>
                  <a:schemeClr val="tx1"/>
                </a:solidFill>
                <a:effectLst/>
                <a:latin typeface="+mn-lt"/>
                <a:ea typeface="+mn-ea"/>
                <a:cs typeface="+mn-cs"/>
              </a:rPr>
              <a:t>der beschriebenen Reise. Bei der zweiten Verwendung von </a:t>
            </a:r>
            <a:r>
              <a:rPr lang="de-DE" sz="1200" i="1" kern="1200">
                <a:solidFill>
                  <a:schemeClr val="tx1"/>
                </a:solidFill>
                <a:effectLst/>
                <a:latin typeface="+mn-lt"/>
                <a:ea typeface="+mn-ea"/>
                <a:cs typeface="+mn-cs"/>
              </a:rPr>
              <a:t>all die weil </a:t>
            </a:r>
            <a:r>
              <a:rPr lang="de-DE" sz="1200" kern="1200">
                <a:solidFill>
                  <a:schemeClr val="tx1"/>
                </a:solidFill>
                <a:effectLst/>
                <a:latin typeface="+mn-lt"/>
                <a:ea typeface="+mn-ea"/>
                <a:cs typeface="+mn-cs"/>
              </a:rPr>
              <a:t>im zitierten Text ist jedoch prinzipiell auch eine kausale Lesart möglich: Man kann den Satz sowohl interpretieren als ‚Das alles musste der König erdulden, </a:t>
            </a:r>
            <a:r>
              <a:rPr lang="de-DE" sz="1200" i="1" kern="1200">
                <a:solidFill>
                  <a:schemeClr val="tx1"/>
                </a:solidFill>
                <a:effectLst/>
                <a:latin typeface="+mn-lt"/>
                <a:ea typeface="+mn-ea"/>
                <a:cs typeface="+mn-cs"/>
              </a:rPr>
              <a:t>während </a:t>
            </a:r>
            <a:r>
              <a:rPr lang="de-DE" sz="1200" kern="1200">
                <a:solidFill>
                  <a:schemeClr val="tx1"/>
                </a:solidFill>
                <a:effectLst/>
                <a:latin typeface="+mn-lt"/>
                <a:ea typeface="+mn-ea"/>
                <a:cs typeface="+mn-cs"/>
              </a:rPr>
              <a:t>wir über Land zogen’ als auch im Sinne von ‚Das alles musste der König erdulden, </a:t>
            </a:r>
            <a:r>
              <a:rPr lang="de-DE" sz="1200" i="1" kern="1200">
                <a:solidFill>
                  <a:schemeClr val="tx1"/>
                </a:solidFill>
                <a:effectLst/>
                <a:latin typeface="+mn-lt"/>
                <a:ea typeface="+mn-ea"/>
                <a:cs typeface="+mn-cs"/>
              </a:rPr>
              <a:t>weil </a:t>
            </a:r>
            <a:r>
              <a:rPr lang="de-DE" sz="1200" kern="1200">
                <a:solidFill>
                  <a:schemeClr val="tx1"/>
                </a:solidFill>
                <a:effectLst/>
                <a:latin typeface="+mn-lt"/>
                <a:ea typeface="+mn-ea"/>
                <a:cs typeface="+mn-cs"/>
              </a:rPr>
              <a:t>wir über Land zogen’. </a:t>
            </a:r>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45</a:t>
            </a:fld>
            <a:endParaRPr lang="de-DE"/>
          </a:p>
        </p:txBody>
      </p:sp>
    </p:spTree>
    <p:extLst>
      <p:ext uri="{BB962C8B-B14F-4D97-AF65-F5344CB8AC3E}">
        <p14:creationId xmlns:p14="http://schemas.microsoft.com/office/powerpoint/2010/main" val="199181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'Den ersten Monat nannte er Marciu, weil sein Vater Mars war'</a:t>
            </a:r>
          </a:p>
        </p:txBody>
      </p:sp>
      <p:sp>
        <p:nvSpPr>
          <p:cNvPr id="4" name="Slide Number Placeholder 3"/>
          <p:cNvSpPr>
            <a:spLocks noGrp="1"/>
          </p:cNvSpPr>
          <p:nvPr>
            <p:ph type="sldNum" sz="quarter" idx="5"/>
          </p:nvPr>
        </p:nvSpPr>
        <p:spPr/>
        <p:txBody>
          <a:bodyPr/>
          <a:lstStyle/>
          <a:p>
            <a:fld id="{40D2F843-3D3D-4773-8BC9-8ABDF58A2738}" type="slidenum">
              <a:rPr lang="de-DE" smtClean="0"/>
              <a:t>46</a:t>
            </a:fld>
            <a:endParaRPr lang="de-DE"/>
          </a:p>
        </p:txBody>
      </p:sp>
    </p:spTree>
    <p:extLst>
      <p:ext uri="{BB962C8B-B14F-4D97-AF65-F5344CB8AC3E}">
        <p14:creationId xmlns:p14="http://schemas.microsoft.com/office/powerpoint/2010/main" val="49472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47</a:t>
            </a:fld>
            <a:endParaRPr lang="de-DE"/>
          </a:p>
        </p:txBody>
      </p:sp>
    </p:spTree>
    <p:extLst>
      <p:ext uri="{BB962C8B-B14F-4D97-AF65-F5344CB8AC3E}">
        <p14:creationId xmlns:p14="http://schemas.microsoft.com/office/powerpoint/2010/main" val="2455737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dirty="0"/>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dirty="0"/>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Mastertextformat bearbeiten
Zweite Ebene
Dritte Ebene
Vierte Ebene
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Mastertextformat bearbeiten
Zweite Ebene
Dritte Ebene
Vierte Ebene
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Mastertextformat bearbeiten
Zweite Ebene
Dritte Ebene
Vierte Ebene
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Mastertextformat bearbeiten
Zweite Ebene
Dritte Ebene
Vierte Ebene
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Mastertextformat bearbeiten
Zweite Ebene
Dritte Ebene
Vierte Ebene
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Mastertitelformat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Mastertextformat bearbeiten
Zweite Ebene
Dritte Ebene
Vierte Ebene
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Mastertextformat bearbeiten
Zweite Ebene
Dritte Ebene
Vierte Ebene
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Mastertextformat bearbeiten
Zweite Ebene
Dritte Ebene
Vierte Ebene
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Mastertextformat bearbeiten
Zweite Ebene
Dritte Ebene
Vierte Ebene
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Mastertextformat bearbeiten
Zweite Ebene
Dritte Ebene
Vierte Ebene
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Mastertextformat bearbeiten
Zweite Ebene
Dritte Ebene
Vierte Ebene
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2">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Mastertextformat bearbeiten
Zweite Ebene
Dritte Ebene
Vierte Ebene
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a:solidFill>
            <a:schemeClr val="tx2"/>
          </a:solidFill>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C91C6619-4CF7-49A7-802B-6AF7FF4914DA}"/>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455B36EC-528F-4E97-93BF-21959E6FD9B9}"/>
                </a:ext>
              </a:extLst>
            </p:cNvPr>
            <p:cNvGrpSpPr/>
            <p:nvPr/>
          </p:nvGrpSpPr>
          <p:grpSpPr>
            <a:xfrm>
              <a:off x="10321916" y="525077"/>
              <a:ext cx="1179212" cy="575107"/>
              <a:chOff x="10321916" y="525077"/>
              <a:chExt cx="1179212" cy="575107"/>
            </a:xfrm>
            <a:solidFill>
              <a:schemeClr val="accent1"/>
            </a:solidFill>
          </p:grpSpPr>
          <p:sp>
            <p:nvSpPr>
              <p:cNvPr id="69" name="Freihandform: Form 68">
                <a:extLst>
                  <a:ext uri="{FF2B5EF4-FFF2-40B4-BE49-F238E27FC236}">
                    <a16:creationId xmlns:a16="http://schemas.microsoft.com/office/drawing/2014/main" id="{91D309B1-63F8-4AB2-8EB2-1CAEF4C839A6}"/>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A36242A3-7F74-4857-8FF1-ADD22CCD327C}"/>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373027A2-4C51-4E71-A123-42FB987BF2B4}"/>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A909C168-98E6-4FA2-8D75-923A389A4E9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9A3716B3-558A-427F-BA0B-829497FC888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F8470D77-D85D-4975-9A60-9CE2E8808B2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BCF37C2F-5134-4162-BE90-58DA31D2F78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8" name="Freihandform: Form 47">
              <a:extLst>
                <a:ext uri="{FF2B5EF4-FFF2-40B4-BE49-F238E27FC236}">
                  <a16:creationId xmlns:a16="http://schemas.microsoft.com/office/drawing/2014/main" id="{80B310A5-C7B4-461B-A746-BE06FBD16D5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9" name="Freihandform: Form 48">
              <a:extLst>
                <a:ext uri="{FF2B5EF4-FFF2-40B4-BE49-F238E27FC236}">
                  <a16:creationId xmlns:a16="http://schemas.microsoft.com/office/drawing/2014/main" id="{41295C12-5E33-43EE-8872-7957A8D8536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0" name="Grafik 9">
              <a:extLst>
                <a:ext uri="{FF2B5EF4-FFF2-40B4-BE49-F238E27FC236}">
                  <a16:creationId xmlns:a16="http://schemas.microsoft.com/office/drawing/2014/main" id="{3A5FF387-F0B6-477E-998D-234DECE1DB1B}"/>
                </a:ext>
              </a:extLst>
            </p:cNvPr>
            <p:cNvGrpSpPr/>
            <p:nvPr/>
          </p:nvGrpSpPr>
          <p:grpSpPr>
            <a:xfrm>
              <a:off x="10496140" y="1110575"/>
              <a:ext cx="101490" cy="55578"/>
              <a:chOff x="10496140" y="1110575"/>
              <a:chExt cx="101490" cy="55578"/>
            </a:xfrm>
            <a:solidFill>
              <a:srgbClr val="000000"/>
            </a:solidFill>
          </p:grpSpPr>
          <p:sp>
            <p:nvSpPr>
              <p:cNvPr id="67" name="Freihandform: Form 66">
                <a:extLst>
                  <a:ext uri="{FF2B5EF4-FFF2-40B4-BE49-F238E27FC236}">
                    <a16:creationId xmlns:a16="http://schemas.microsoft.com/office/drawing/2014/main" id="{FE518397-1522-4A04-B6ED-00F9007F357A}"/>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10063F5E-0004-4BCF-97BF-1F768B2194CF}"/>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1" name="Freihandform: Form 50">
              <a:extLst>
                <a:ext uri="{FF2B5EF4-FFF2-40B4-BE49-F238E27FC236}">
                  <a16:creationId xmlns:a16="http://schemas.microsoft.com/office/drawing/2014/main" id="{1A6F300E-3CC4-4B75-80D8-A919F613F4A3}"/>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2" name="Grafik 9">
              <a:extLst>
                <a:ext uri="{FF2B5EF4-FFF2-40B4-BE49-F238E27FC236}">
                  <a16:creationId xmlns:a16="http://schemas.microsoft.com/office/drawing/2014/main" id="{04AC514E-52CF-4856-ADD0-332C339C4D48}"/>
                </a:ext>
              </a:extLst>
            </p:cNvPr>
            <p:cNvGrpSpPr/>
            <p:nvPr/>
          </p:nvGrpSpPr>
          <p:grpSpPr>
            <a:xfrm>
              <a:off x="10639675" y="1081336"/>
              <a:ext cx="106322" cy="86991"/>
              <a:chOff x="10639675" y="1081336"/>
              <a:chExt cx="106322" cy="86991"/>
            </a:xfrm>
            <a:solidFill>
              <a:srgbClr val="000000"/>
            </a:solidFill>
          </p:grpSpPr>
          <p:sp>
            <p:nvSpPr>
              <p:cNvPr id="65" name="Freihandform: Form 64">
                <a:extLst>
                  <a:ext uri="{FF2B5EF4-FFF2-40B4-BE49-F238E27FC236}">
                    <a16:creationId xmlns:a16="http://schemas.microsoft.com/office/drawing/2014/main" id="{546461AE-92FF-428D-A949-FB0BA0C40486}"/>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6" name="Freihandform: Form 65">
                <a:extLst>
                  <a:ext uri="{FF2B5EF4-FFF2-40B4-BE49-F238E27FC236}">
                    <a16:creationId xmlns:a16="http://schemas.microsoft.com/office/drawing/2014/main" id="{E965C189-A801-452A-859F-28368D6503E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3" name="Freihandform: Form 52">
              <a:extLst>
                <a:ext uri="{FF2B5EF4-FFF2-40B4-BE49-F238E27FC236}">
                  <a16:creationId xmlns:a16="http://schemas.microsoft.com/office/drawing/2014/main" id="{6B42D9CC-533D-471D-AE03-C7814754949F}"/>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8" name="Freihandform: Form 57">
              <a:extLst>
                <a:ext uri="{FF2B5EF4-FFF2-40B4-BE49-F238E27FC236}">
                  <a16:creationId xmlns:a16="http://schemas.microsoft.com/office/drawing/2014/main" id="{1CA820B0-ACB2-443B-BBD2-E5DA3D05A48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958C57C2-4634-4F2D-AAFF-837FFB064E0F}"/>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0" name="Grafik 9">
              <a:extLst>
                <a:ext uri="{FF2B5EF4-FFF2-40B4-BE49-F238E27FC236}">
                  <a16:creationId xmlns:a16="http://schemas.microsoft.com/office/drawing/2014/main" id="{FD7A4790-53F8-44AD-B4D7-867D12B3CFB1}"/>
                </a:ext>
              </a:extLst>
            </p:cNvPr>
            <p:cNvGrpSpPr/>
            <p:nvPr/>
          </p:nvGrpSpPr>
          <p:grpSpPr>
            <a:xfrm>
              <a:off x="10321916" y="1110575"/>
              <a:ext cx="1399106" cy="241642"/>
              <a:chOff x="10321916" y="1110575"/>
              <a:chExt cx="1399106" cy="241642"/>
            </a:xfrm>
            <a:solidFill>
              <a:schemeClr val="accent1"/>
            </a:solidFill>
          </p:grpSpPr>
          <p:sp>
            <p:nvSpPr>
              <p:cNvPr id="61" name="Freihandform: Form 60">
                <a:extLst>
                  <a:ext uri="{FF2B5EF4-FFF2-40B4-BE49-F238E27FC236}">
                    <a16:creationId xmlns:a16="http://schemas.microsoft.com/office/drawing/2014/main" id="{360B4408-9AA2-45E3-BA56-27796B0DA924}"/>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2" name="Freihandform: Form 61">
                <a:extLst>
                  <a:ext uri="{FF2B5EF4-FFF2-40B4-BE49-F238E27FC236}">
                    <a16:creationId xmlns:a16="http://schemas.microsoft.com/office/drawing/2014/main" id="{A4F7D52C-F51B-4EFD-812F-B2EE83A760E2}"/>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EC28B88-2DCA-403B-A59C-F6B806C02DBB}"/>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8EA9E0D8-953E-4386-A47D-85043DF818F8}"/>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a:solidFill>
            <a:schemeClr val="tx2"/>
          </a:solidFill>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Mastertextformat bearbeiten
Zweite Ebene
Dritte Ebene
Vierte Ebene
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grpSp>
        <p:nvGrpSpPr>
          <p:cNvPr id="43" name="Grafik 9">
            <a:extLst>
              <a:ext uri="{FF2B5EF4-FFF2-40B4-BE49-F238E27FC236}">
                <a16:creationId xmlns:a16="http://schemas.microsoft.com/office/drawing/2014/main" id="{076F09CB-2CC2-4309-BDB1-67804947A214}"/>
              </a:ext>
            </a:extLst>
          </p:cNvPr>
          <p:cNvGrpSpPr/>
          <p:nvPr userDrawn="1"/>
        </p:nvGrpSpPr>
        <p:grpSpPr>
          <a:xfrm>
            <a:off x="7741437" y="394294"/>
            <a:ext cx="1049330" cy="621121"/>
            <a:chOff x="10321916" y="525077"/>
            <a:chExt cx="1399106" cy="827140"/>
          </a:xfrm>
          <a:solidFill>
            <a:schemeClr val="accent1"/>
          </a:solidFill>
        </p:grpSpPr>
        <p:grpSp>
          <p:nvGrpSpPr>
            <p:cNvPr id="45" name="Grafik 9">
              <a:extLst>
                <a:ext uri="{FF2B5EF4-FFF2-40B4-BE49-F238E27FC236}">
                  <a16:creationId xmlns:a16="http://schemas.microsoft.com/office/drawing/2014/main" id="{AE4D5FB2-1354-4A1C-9AC6-94BA47AFA657}"/>
                </a:ext>
              </a:extLst>
            </p:cNvPr>
            <p:cNvGrpSpPr/>
            <p:nvPr/>
          </p:nvGrpSpPr>
          <p:grpSpPr>
            <a:xfrm>
              <a:off x="10321916" y="525077"/>
              <a:ext cx="1179212" cy="575107"/>
              <a:chOff x="10321916" y="525077"/>
              <a:chExt cx="1179212" cy="575107"/>
            </a:xfrm>
            <a:solidFill>
              <a:schemeClr val="accent1"/>
            </a:solidFill>
          </p:grpSpPr>
          <p:sp>
            <p:nvSpPr>
              <p:cNvPr id="70" name="Freihandform: Form 69">
                <a:extLst>
                  <a:ext uri="{FF2B5EF4-FFF2-40B4-BE49-F238E27FC236}">
                    <a16:creationId xmlns:a16="http://schemas.microsoft.com/office/drawing/2014/main" id="{FE59B463-359E-41D0-BD04-1F9F20933BC7}"/>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0FB2DBB2-6B23-44DE-BAFF-BA7815BDA3A9}"/>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2" name="Freihandform: Form 71">
                <a:extLst>
                  <a:ext uri="{FF2B5EF4-FFF2-40B4-BE49-F238E27FC236}">
                    <a16:creationId xmlns:a16="http://schemas.microsoft.com/office/drawing/2014/main" id="{0F2E9D98-4AD9-4DB8-99C6-0DF7955D45B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73" name="Freihandform: Form 72">
                <a:extLst>
                  <a:ext uri="{FF2B5EF4-FFF2-40B4-BE49-F238E27FC236}">
                    <a16:creationId xmlns:a16="http://schemas.microsoft.com/office/drawing/2014/main" id="{D351D8E0-4F29-4BBF-9D49-14AAEB93E919}"/>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4" name="Freihandform: Form 73">
                <a:extLst>
                  <a:ext uri="{FF2B5EF4-FFF2-40B4-BE49-F238E27FC236}">
                    <a16:creationId xmlns:a16="http://schemas.microsoft.com/office/drawing/2014/main" id="{DCB72BFE-8B60-40AD-87F8-487863D43F75}"/>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5" name="Freihandform: Form 74">
                <a:extLst>
                  <a:ext uri="{FF2B5EF4-FFF2-40B4-BE49-F238E27FC236}">
                    <a16:creationId xmlns:a16="http://schemas.microsoft.com/office/drawing/2014/main" id="{52E0BA5A-CC65-4BB8-81BB-4CB15A4D8CF1}"/>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6" name="Freihandform: Form 45">
              <a:extLst>
                <a:ext uri="{FF2B5EF4-FFF2-40B4-BE49-F238E27FC236}">
                  <a16:creationId xmlns:a16="http://schemas.microsoft.com/office/drawing/2014/main" id="{359051EF-44DD-407B-AE1C-A76EDF0E837C}"/>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7" name="Freihandform: Form 46">
              <a:extLst>
                <a:ext uri="{FF2B5EF4-FFF2-40B4-BE49-F238E27FC236}">
                  <a16:creationId xmlns:a16="http://schemas.microsoft.com/office/drawing/2014/main" id="{C0514696-52F1-48B2-96C8-A3E4798980D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50" name="Freihandform: Form 49">
              <a:extLst>
                <a:ext uri="{FF2B5EF4-FFF2-40B4-BE49-F238E27FC236}">
                  <a16:creationId xmlns:a16="http://schemas.microsoft.com/office/drawing/2014/main" id="{E0DDF57D-AA32-45B9-BDC9-86A24A39DB9E}"/>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1" name="Grafik 9">
              <a:extLst>
                <a:ext uri="{FF2B5EF4-FFF2-40B4-BE49-F238E27FC236}">
                  <a16:creationId xmlns:a16="http://schemas.microsoft.com/office/drawing/2014/main" id="{E7679A7C-9589-4CF8-9F8D-7E3A97D84278}"/>
                </a:ext>
              </a:extLst>
            </p:cNvPr>
            <p:cNvGrpSpPr/>
            <p:nvPr/>
          </p:nvGrpSpPr>
          <p:grpSpPr>
            <a:xfrm>
              <a:off x="10496140" y="1110575"/>
              <a:ext cx="101490" cy="55578"/>
              <a:chOff x="10496140" y="1110575"/>
              <a:chExt cx="101490" cy="55578"/>
            </a:xfrm>
            <a:solidFill>
              <a:srgbClr val="000000"/>
            </a:solidFill>
          </p:grpSpPr>
          <p:sp>
            <p:nvSpPr>
              <p:cNvPr id="68" name="Freihandform: Form 67">
                <a:extLst>
                  <a:ext uri="{FF2B5EF4-FFF2-40B4-BE49-F238E27FC236}">
                    <a16:creationId xmlns:a16="http://schemas.microsoft.com/office/drawing/2014/main" id="{C32EB792-112B-4098-B905-0403E3AB3D3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2364557F-298E-4BF1-8A6D-06EF159C2726}"/>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52" name="Freihandform: Form 51">
              <a:extLst>
                <a:ext uri="{FF2B5EF4-FFF2-40B4-BE49-F238E27FC236}">
                  <a16:creationId xmlns:a16="http://schemas.microsoft.com/office/drawing/2014/main" id="{9C8A17D1-D5DE-42B7-8090-E7E649D8A805}"/>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3" name="Grafik 9">
              <a:extLst>
                <a:ext uri="{FF2B5EF4-FFF2-40B4-BE49-F238E27FC236}">
                  <a16:creationId xmlns:a16="http://schemas.microsoft.com/office/drawing/2014/main" id="{36D757E1-23B8-4B97-B880-F711EC0DB08D}"/>
                </a:ext>
              </a:extLst>
            </p:cNvPr>
            <p:cNvGrpSpPr/>
            <p:nvPr/>
          </p:nvGrpSpPr>
          <p:grpSpPr>
            <a:xfrm>
              <a:off x="10639675" y="1081336"/>
              <a:ext cx="106322" cy="86991"/>
              <a:chOff x="10639675" y="1081336"/>
              <a:chExt cx="106322" cy="86991"/>
            </a:xfrm>
            <a:solidFill>
              <a:srgbClr val="000000"/>
            </a:solidFill>
          </p:grpSpPr>
          <p:sp>
            <p:nvSpPr>
              <p:cNvPr id="66" name="Freihandform: Form 65">
                <a:extLst>
                  <a:ext uri="{FF2B5EF4-FFF2-40B4-BE49-F238E27FC236}">
                    <a16:creationId xmlns:a16="http://schemas.microsoft.com/office/drawing/2014/main" id="{E1960764-ED10-4D2C-88D0-696068264BC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E6C9C067-792C-4C17-A5B3-D48C1665DD24}"/>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960872F2-485E-4F8B-8FCC-FC63006E79D3}"/>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4E07D7C9-0535-4673-8091-4F17D0B62650}"/>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9B0B4093-9FAE-4FEC-9671-D0091528BD5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61" name="Grafik 9">
              <a:extLst>
                <a:ext uri="{FF2B5EF4-FFF2-40B4-BE49-F238E27FC236}">
                  <a16:creationId xmlns:a16="http://schemas.microsoft.com/office/drawing/2014/main" id="{D5D00B8F-439D-4A9C-AC31-D90D9CFAFF16}"/>
                </a:ext>
              </a:extLst>
            </p:cNvPr>
            <p:cNvGrpSpPr/>
            <p:nvPr/>
          </p:nvGrpSpPr>
          <p:grpSpPr>
            <a:xfrm>
              <a:off x="10321916" y="1110575"/>
              <a:ext cx="1399106" cy="241642"/>
              <a:chOff x="10321916" y="1110575"/>
              <a:chExt cx="1399106" cy="241642"/>
            </a:xfrm>
            <a:solidFill>
              <a:schemeClr val="accent1"/>
            </a:solidFill>
          </p:grpSpPr>
          <p:sp>
            <p:nvSpPr>
              <p:cNvPr id="62" name="Freihandform: Form 61">
                <a:extLst>
                  <a:ext uri="{FF2B5EF4-FFF2-40B4-BE49-F238E27FC236}">
                    <a16:creationId xmlns:a16="http://schemas.microsoft.com/office/drawing/2014/main" id="{A0B59116-9AC3-488B-B418-57F05127DD42}"/>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ED6E8E7E-1035-4870-8608-70848BB2B703}"/>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4" name="Freihandform: Form 63">
                <a:extLst>
                  <a:ext uri="{FF2B5EF4-FFF2-40B4-BE49-F238E27FC236}">
                    <a16:creationId xmlns:a16="http://schemas.microsoft.com/office/drawing/2014/main" id="{0A256F68-56C7-4D5B-BCCD-3A6858B05732}"/>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4EEEE710-875E-4346-9F6D-CFFB3EF72B3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Mastertitelformat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a:extLst>
              <a:ext uri="{96DAC541-7B7A-43D3-8B79-37D633B846F1}">
                <asvg:svgBlip xmlns:asvg="http://schemas.microsoft.com/office/drawing/2016/SVG/main" r:embed="rId3"/>
              </a:ext>
            </a:extLst>
          </a:blip>
          <a:srcRect l="28921" t="8747" b="17591"/>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4667E34A-CC7E-4835-9AC5-FE237F81C03D}"/>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626385F0-EFB3-4177-8D2F-2F9907091087}"/>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6808F36E-77C0-40F5-86F8-7030FC5D0DFD}"/>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46CD7CF4-F97B-47E8-A3F8-5B427518485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5C9615FD-3950-4AAF-91D1-B7E0D1523EB1}"/>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6D61BCB8-A392-44BE-9B58-0C8894F2C6E3}"/>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5651F35B-CB90-42B4-A471-984346A049EA}"/>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8CE6B607-72CF-4173-94CC-C59F836899D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500087AB-383E-4624-A927-873B03065E80}"/>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22AA03D7-3F03-4C4F-A0C9-836B56272C8C}"/>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908EC93F-835E-4D0F-A675-2F99EC043AA5}"/>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2CEF44ED-A72E-4351-9881-F8B58E7CA517}"/>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38C57ED4-5249-44F6-A846-8A50E1B0A8A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A3174859-C1AB-4E2C-AD75-5F35D1D33C1A}"/>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2C5BCA75-4F93-46B4-878A-E68AC698764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BCECBBC6-DE4D-4DC8-8D21-F5528013426A}"/>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BCE4B876-F0A5-4F73-BBFF-C3F17D7B5C7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5E2AB3D-28C9-4DA2-9CAC-58EAE4EB09DB}"/>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DA3BF75-3E56-4B78-B7D6-F84532C639D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33376168-99F8-4715-AF4C-8EE786D54481}"/>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EC324BE3-07EF-4C6E-9A11-992391FDED69}"/>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2E5DE4CB-903E-4460-9F03-DE6427A3C0A8}"/>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44D50118-5ACB-41E0-AC63-9E2D51DEF863}"/>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8E08ECA6-CD33-45EB-90A7-60C724D72EE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4E5B9455-EFA6-4E2C-ADFA-01DEA81D9373}"/>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E6E39BDF-EF42-4AB6-B762-15EEF4205FD7}"/>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a:solidFill>
            <a:schemeClr val="tx2"/>
          </a:solidFill>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a:solidFill>
            <a:schemeClr val="tx2"/>
          </a:solidFill>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Mastertitelformat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grpSp>
        <p:nvGrpSpPr>
          <p:cNvPr id="42" name="Grafik 9">
            <a:extLst>
              <a:ext uri="{FF2B5EF4-FFF2-40B4-BE49-F238E27FC236}">
                <a16:creationId xmlns:a16="http://schemas.microsoft.com/office/drawing/2014/main" id="{28A21B8F-6E69-4E11-AFD3-54EC4D2DD560}"/>
              </a:ext>
            </a:extLst>
          </p:cNvPr>
          <p:cNvGrpSpPr/>
          <p:nvPr userDrawn="1"/>
        </p:nvGrpSpPr>
        <p:grpSpPr>
          <a:xfrm>
            <a:off x="7741437" y="394294"/>
            <a:ext cx="1049330" cy="621121"/>
            <a:chOff x="10321916" y="525077"/>
            <a:chExt cx="1399106" cy="827140"/>
          </a:xfrm>
          <a:solidFill>
            <a:schemeClr val="accent1"/>
          </a:solidFill>
        </p:grpSpPr>
        <p:grpSp>
          <p:nvGrpSpPr>
            <p:cNvPr id="43" name="Grafik 9">
              <a:extLst>
                <a:ext uri="{FF2B5EF4-FFF2-40B4-BE49-F238E27FC236}">
                  <a16:creationId xmlns:a16="http://schemas.microsoft.com/office/drawing/2014/main" id="{D38F2AA7-E6E5-436E-8E36-7603834951DD}"/>
                </a:ext>
              </a:extLst>
            </p:cNvPr>
            <p:cNvGrpSpPr/>
            <p:nvPr/>
          </p:nvGrpSpPr>
          <p:grpSpPr>
            <a:xfrm>
              <a:off x="10321916" y="525077"/>
              <a:ext cx="1179212" cy="575107"/>
              <a:chOff x="10321916" y="525077"/>
              <a:chExt cx="1179212" cy="575107"/>
            </a:xfrm>
            <a:solidFill>
              <a:schemeClr val="accent1"/>
            </a:solidFill>
          </p:grpSpPr>
          <p:sp>
            <p:nvSpPr>
              <p:cNvPr id="66" name="Freihandform: Form 65">
                <a:extLst>
                  <a:ext uri="{FF2B5EF4-FFF2-40B4-BE49-F238E27FC236}">
                    <a16:creationId xmlns:a16="http://schemas.microsoft.com/office/drawing/2014/main" id="{CEE46D69-7B6E-4033-9F52-F87603FD3DC4}"/>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lstStyle/>
              <a:p>
                <a:endParaRPr lang="de-DE" sz="1351"/>
              </a:p>
            </p:txBody>
          </p:sp>
          <p:sp>
            <p:nvSpPr>
              <p:cNvPr id="67" name="Freihandform: Form 66">
                <a:extLst>
                  <a:ext uri="{FF2B5EF4-FFF2-40B4-BE49-F238E27FC236}">
                    <a16:creationId xmlns:a16="http://schemas.microsoft.com/office/drawing/2014/main" id="{BDAE65FC-F144-4EB4-BDE1-439A96EEE0C4}"/>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8" name="Freihandform: Form 67">
                <a:extLst>
                  <a:ext uri="{FF2B5EF4-FFF2-40B4-BE49-F238E27FC236}">
                    <a16:creationId xmlns:a16="http://schemas.microsoft.com/office/drawing/2014/main" id="{D3DBEDEF-DBC0-4148-9FDD-21C8CA8A0A9D}"/>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lstStyle/>
              <a:p>
                <a:endParaRPr lang="de-DE" sz="1351"/>
              </a:p>
            </p:txBody>
          </p:sp>
          <p:sp>
            <p:nvSpPr>
              <p:cNvPr id="69" name="Freihandform: Form 68">
                <a:extLst>
                  <a:ext uri="{FF2B5EF4-FFF2-40B4-BE49-F238E27FC236}">
                    <a16:creationId xmlns:a16="http://schemas.microsoft.com/office/drawing/2014/main" id="{32B50B26-A8AC-4560-90A5-3EA0F8790AC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0" name="Freihandform: Form 69">
                <a:extLst>
                  <a:ext uri="{FF2B5EF4-FFF2-40B4-BE49-F238E27FC236}">
                    <a16:creationId xmlns:a16="http://schemas.microsoft.com/office/drawing/2014/main" id="{E672BC32-FFA3-4CA6-A563-DD6F9BC119AB}"/>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71" name="Freihandform: Form 70">
                <a:extLst>
                  <a:ext uri="{FF2B5EF4-FFF2-40B4-BE49-F238E27FC236}">
                    <a16:creationId xmlns:a16="http://schemas.microsoft.com/office/drawing/2014/main" id="{9D229350-21C3-418C-96E5-56B9BC68276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44" name="Freihandform: Form 43">
              <a:extLst>
                <a:ext uri="{FF2B5EF4-FFF2-40B4-BE49-F238E27FC236}">
                  <a16:creationId xmlns:a16="http://schemas.microsoft.com/office/drawing/2014/main" id="{3B2C3CB2-9BD9-4C7F-A03D-9FAC1547D206}"/>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45" name="Freihandform: Form 44">
              <a:extLst>
                <a:ext uri="{FF2B5EF4-FFF2-40B4-BE49-F238E27FC236}">
                  <a16:creationId xmlns:a16="http://schemas.microsoft.com/office/drawing/2014/main" id="{C34D53EC-E9A8-4321-AADF-45F3327CFD78}"/>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46" name="Freihandform: Form 45">
              <a:extLst>
                <a:ext uri="{FF2B5EF4-FFF2-40B4-BE49-F238E27FC236}">
                  <a16:creationId xmlns:a16="http://schemas.microsoft.com/office/drawing/2014/main" id="{43A49C16-A28B-4031-A77C-89AAA332D02C}"/>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7" name="Grafik 9">
              <a:extLst>
                <a:ext uri="{FF2B5EF4-FFF2-40B4-BE49-F238E27FC236}">
                  <a16:creationId xmlns:a16="http://schemas.microsoft.com/office/drawing/2014/main" id="{6648D76C-F5E6-4559-8E7C-C8AC6A349ECC}"/>
                </a:ext>
              </a:extLst>
            </p:cNvPr>
            <p:cNvGrpSpPr/>
            <p:nvPr/>
          </p:nvGrpSpPr>
          <p:grpSpPr>
            <a:xfrm>
              <a:off x="10496140" y="1110575"/>
              <a:ext cx="101490" cy="55578"/>
              <a:chOff x="10496140" y="1110575"/>
              <a:chExt cx="101490" cy="55578"/>
            </a:xfrm>
            <a:solidFill>
              <a:srgbClr val="000000"/>
            </a:solidFill>
          </p:grpSpPr>
          <p:sp>
            <p:nvSpPr>
              <p:cNvPr id="64" name="Freihandform: Form 63">
                <a:extLst>
                  <a:ext uri="{FF2B5EF4-FFF2-40B4-BE49-F238E27FC236}">
                    <a16:creationId xmlns:a16="http://schemas.microsoft.com/office/drawing/2014/main" id="{72294CCB-ECFF-408E-9DE3-9CFD213367BB}"/>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65" name="Freihandform: Form 64">
                <a:extLst>
                  <a:ext uri="{FF2B5EF4-FFF2-40B4-BE49-F238E27FC236}">
                    <a16:creationId xmlns:a16="http://schemas.microsoft.com/office/drawing/2014/main" id="{8C858B51-A8C9-432A-9282-705400CDA1E4}"/>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48" name="Freihandform: Form 47">
              <a:extLst>
                <a:ext uri="{FF2B5EF4-FFF2-40B4-BE49-F238E27FC236}">
                  <a16:creationId xmlns:a16="http://schemas.microsoft.com/office/drawing/2014/main" id="{850DEC09-33CF-46B7-8919-E68733DA60E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49" name="Grafik 9">
              <a:extLst>
                <a:ext uri="{FF2B5EF4-FFF2-40B4-BE49-F238E27FC236}">
                  <a16:creationId xmlns:a16="http://schemas.microsoft.com/office/drawing/2014/main" id="{76E6A984-C52F-41F6-89DA-473E7CC811C1}"/>
                </a:ext>
              </a:extLst>
            </p:cNvPr>
            <p:cNvGrpSpPr/>
            <p:nvPr/>
          </p:nvGrpSpPr>
          <p:grpSpPr>
            <a:xfrm>
              <a:off x="10639675" y="1081336"/>
              <a:ext cx="106322" cy="86991"/>
              <a:chOff x="10639675" y="1081336"/>
              <a:chExt cx="106322" cy="86991"/>
            </a:xfrm>
            <a:solidFill>
              <a:srgbClr val="000000"/>
            </a:solidFill>
          </p:grpSpPr>
          <p:sp>
            <p:nvSpPr>
              <p:cNvPr id="62" name="Freihandform: Form 61">
                <a:extLst>
                  <a:ext uri="{FF2B5EF4-FFF2-40B4-BE49-F238E27FC236}">
                    <a16:creationId xmlns:a16="http://schemas.microsoft.com/office/drawing/2014/main" id="{F56B1511-9094-47FA-A7FF-42BAE978C4B5}"/>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63" name="Freihandform: Form 62">
                <a:extLst>
                  <a:ext uri="{FF2B5EF4-FFF2-40B4-BE49-F238E27FC236}">
                    <a16:creationId xmlns:a16="http://schemas.microsoft.com/office/drawing/2014/main" id="{471AA2D1-C758-44FC-9F5A-F60912B8F482}"/>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54" name="Freihandform: Form 53">
              <a:extLst>
                <a:ext uri="{FF2B5EF4-FFF2-40B4-BE49-F238E27FC236}">
                  <a16:creationId xmlns:a16="http://schemas.microsoft.com/office/drawing/2014/main" id="{C9FFC4BE-782B-4407-ABB2-26B7AB219685}"/>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55" name="Freihandform: Form 54">
              <a:extLst>
                <a:ext uri="{FF2B5EF4-FFF2-40B4-BE49-F238E27FC236}">
                  <a16:creationId xmlns:a16="http://schemas.microsoft.com/office/drawing/2014/main" id="{85558C76-36A1-4709-91E4-31D73F769E5E}"/>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56" name="Freihandform: Form 55">
              <a:extLst>
                <a:ext uri="{FF2B5EF4-FFF2-40B4-BE49-F238E27FC236}">
                  <a16:creationId xmlns:a16="http://schemas.microsoft.com/office/drawing/2014/main" id="{14203DE1-A9F0-4D64-93D7-6F1193FCCD92}"/>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57" name="Grafik 9">
              <a:extLst>
                <a:ext uri="{FF2B5EF4-FFF2-40B4-BE49-F238E27FC236}">
                  <a16:creationId xmlns:a16="http://schemas.microsoft.com/office/drawing/2014/main" id="{C9404E57-FC61-463D-95D1-ADB8769BB660}"/>
                </a:ext>
              </a:extLst>
            </p:cNvPr>
            <p:cNvGrpSpPr/>
            <p:nvPr/>
          </p:nvGrpSpPr>
          <p:grpSpPr>
            <a:xfrm>
              <a:off x="10321916" y="1110575"/>
              <a:ext cx="1399106" cy="241642"/>
              <a:chOff x="10321916" y="1110575"/>
              <a:chExt cx="1399106" cy="241642"/>
            </a:xfrm>
            <a:solidFill>
              <a:schemeClr val="accent1"/>
            </a:solidFill>
          </p:grpSpPr>
          <p:sp>
            <p:nvSpPr>
              <p:cNvPr id="58" name="Freihandform: Form 57">
                <a:extLst>
                  <a:ext uri="{FF2B5EF4-FFF2-40B4-BE49-F238E27FC236}">
                    <a16:creationId xmlns:a16="http://schemas.microsoft.com/office/drawing/2014/main" id="{98FC7513-1A8D-48DA-B31B-27CFF283C2A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59" name="Freihandform: Form 58">
                <a:extLst>
                  <a:ext uri="{FF2B5EF4-FFF2-40B4-BE49-F238E27FC236}">
                    <a16:creationId xmlns:a16="http://schemas.microsoft.com/office/drawing/2014/main" id="{C99C6873-07A7-4B6A-8391-A221663427C6}"/>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60" name="Freihandform: Form 59">
                <a:extLst>
                  <a:ext uri="{FF2B5EF4-FFF2-40B4-BE49-F238E27FC236}">
                    <a16:creationId xmlns:a16="http://schemas.microsoft.com/office/drawing/2014/main" id="{E38E9FDA-632B-45E0-B5F5-238D39870ED1}"/>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61" name="Freihandform: Form 60">
                <a:extLst>
                  <a:ext uri="{FF2B5EF4-FFF2-40B4-BE49-F238E27FC236}">
                    <a16:creationId xmlns:a16="http://schemas.microsoft.com/office/drawing/2014/main" id="{62FEBD5E-81F2-4B87-AF0E-C85931DA9405}"/>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lstStyle/>
              <a:p>
                <a:endParaRPr lang="de-DE" sz="1351"/>
              </a:p>
            </p:txBody>
          </p:sp>
        </p:grpSp>
      </p:gr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5A2C-5D4E-7243-8FE1-A1F016495C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10C683-C1C0-8341-8997-0D2C450D95A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BB1527-9BAB-454E-B5A1-2AC7A5A8F4BA}"/>
              </a:ext>
            </a:extLst>
          </p:cNvPr>
          <p:cNvSpPr>
            <a:spLocks noGrp="1"/>
          </p:cNvSpPr>
          <p:nvPr>
            <p:ph type="dt" sz="half" idx="10"/>
          </p:nvPr>
        </p:nvSpPr>
        <p:spPr/>
        <p:txBody>
          <a:bodyPr/>
          <a:lstStyle/>
          <a:p>
            <a:fld id="{FBABCB83-05DF-7143-87D4-62018AFD86A4}" type="datetimeFigureOut">
              <a:t>24.12.21</a:t>
            </a:fld>
            <a:endParaRPr lang="en-US"/>
          </a:p>
        </p:txBody>
      </p:sp>
      <p:sp>
        <p:nvSpPr>
          <p:cNvPr id="5" name="Footer Placeholder 4">
            <a:extLst>
              <a:ext uri="{FF2B5EF4-FFF2-40B4-BE49-F238E27FC236}">
                <a16:creationId xmlns:a16="http://schemas.microsoft.com/office/drawing/2014/main" id="{705A1BAD-5075-D041-BFD5-9B800B018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EE96E-DEEC-BC4F-B5D2-29A69DCB394D}"/>
              </a:ext>
            </a:extLst>
          </p:cNvPr>
          <p:cNvSpPr>
            <a:spLocks noGrp="1"/>
          </p:cNvSpPr>
          <p:nvPr>
            <p:ph type="sldNum" sz="quarter" idx="12"/>
          </p:nvPr>
        </p:nvSpPr>
        <p:spPr/>
        <p:txBody>
          <a:bodyPr/>
          <a:lstStyle/>
          <a:p>
            <a:fld id="{DE6CE4CA-966E-1A43-A2C9-5C3E08DE4200}" type="slidenum">
              <a:t>‹#›</a:t>
            </a:fld>
            <a:endParaRPr lang="en-US"/>
          </a:p>
        </p:txBody>
      </p:sp>
    </p:spTree>
    <p:extLst>
      <p:ext uri="{BB962C8B-B14F-4D97-AF65-F5344CB8AC3E}">
        <p14:creationId xmlns:p14="http://schemas.microsoft.com/office/powerpoint/2010/main" val="224604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a:solidFill>
            <a:schemeClr val="tx2"/>
          </a:solidFill>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a:solidFill>
            <a:schemeClr val="tx2"/>
          </a:solidFill>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grp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a:grpFill/>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chemeClr val="tx2"/>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grp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grp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grp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grp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hasCustomPrompt="1"/>
          </p:nvPr>
        </p:nvSpPr>
        <p:spPr>
          <a:xfrm>
            <a:off x="521550" y="1422399"/>
            <a:ext cx="8096250" cy="3492500"/>
          </a:xfrm>
        </p:spPr>
        <p:txBody>
          <a:bodyPr>
            <a:noAutofit/>
          </a:bodyPr>
          <a:lstStyle>
            <a:lvl1pPr>
              <a:lnSpc>
                <a:spcPct val="100000"/>
              </a:lnSpc>
              <a:defRPr sz="2000"/>
            </a:lvl1pPr>
            <a:lvl2pPr>
              <a:defRPr sz="2000"/>
            </a:lvl2pPr>
            <a:lvl3pPr>
              <a:defRPr sz="20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Mastertitelformat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Mastertextformat bearbeiten
Zweite Ebene
Dritte Ebene
Vierte Ebene
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Mastertextformat bearbeiten
Zweite Ebene
Dritte Ebene
Vierte Ebene
Fünfte Ebene</a:t>
            </a:r>
            <a:endParaRPr lang="de-DE" dirty="0"/>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chemeClr val="tx2"/>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chemeClr val="tx2"/>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dirty="0"/>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chemeClr val="tx2"/>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chemeClr val="tx2"/>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407792"/>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6AB3"/>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23"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1"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5AEE14-93EB-7A44-BDC7-640E661006CD}"/>
              </a:ext>
            </a:extLst>
          </p:cNvPr>
          <p:cNvSpPr txBox="1"/>
          <p:nvPr/>
        </p:nvSpPr>
        <p:spPr>
          <a:xfrm>
            <a:off x="467544" y="4914000"/>
            <a:ext cx="7632848" cy="276999"/>
          </a:xfrm>
          <a:prstGeom prst="rect">
            <a:avLst/>
          </a:prstGeom>
          <a:noFill/>
        </p:spPr>
        <p:txBody>
          <a:bodyPr wrap="square" rtlCol="0">
            <a:spAutoFit/>
          </a:bodyPr>
          <a:lstStyle/>
          <a:p>
            <a:pPr algn="l"/>
            <a:r>
              <a:rPr lang="en-US" sz="1200" dirty="0" err="1">
                <a:solidFill>
                  <a:schemeClr val="bg1"/>
                </a:solidFill>
              </a:rPr>
              <a:t>CC-BY 4.0 –Grafiken: pixabay.com, Public Domain</a:t>
            </a:r>
          </a:p>
        </p:txBody>
      </p:sp>
      <p:sp>
        <p:nvSpPr>
          <p:cNvPr id="9" name="Titel 1">
            <a:extLst>
              <a:ext uri="{FF2B5EF4-FFF2-40B4-BE49-F238E27FC236}">
                <a16:creationId xmlns:a16="http://schemas.microsoft.com/office/drawing/2014/main" id="{FA92EADF-0F40-B24E-91FF-931081D7BCD1}"/>
              </a:ext>
            </a:extLst>
          </p:cNvPr>
          <p:cNvSpPr txBox="1">
            <a:spLocks/>
          </p:cNvSpPr>
          <p:nvPr/>
        </p:nvSpPr>
        <p:spPr>
          <a:xfrm>
            <a:off x="3806679" y="2142877"/>
            <a:ext cx="4401108" cy="107000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600" b="0" kern="1200">
                <a:solidFill>
                  <a:schemeClr val="tx2"/>
                </a:solidFill>
                <a:latin typeface="+mj-lt"/>
                <a:ea typeface="+mj-ea"/>
                <a:cs typeface="+mj-cs"/>
              </a:defRPr>
            </a:lvl1pPr>
          </a:lstStyle>
          <a:p>
            <a:r>
              <a:rPr lang="de-DE" dirty="0"/>
              <a:t>Semantischer und pragmatischer Wandel</a:t>
            </a:r>
          </a:p>
        </p:txBody>
      </p:sp>
      <p:sp>
        <p:nvSpPr>
          <p:cNvPr id="10" name="Untertitel 7">
            <a:extLst>
              <a:ext uri="{FF2B5EF4-FFF2-40B4-BE49-F238E27FC236}">
                <a16:creationId xmlns:a16="http://schemas.microsoft.com/office/drawing/2014/main" id="{FA2414D8-BC4A-C947-A4D4-44D3590451F8}"/>
              </a:ext>
            </a:extLst>
          </p:cNvPr>
          <p:cNvSpPr txBox="1">
            <a:spLocks/>
          </p:cNvSpPr>
          <p:nvPr/>
        </p:nvSpPr>
        <p:spPr>
          <a:xfrm>
            <a:off x="3820050" y="3583037"/>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Stefan Hartmann</a:t>
            </a:r>
          </a:p>
          <a:p>
            <a:r>
              <a:rPr lang="de-DE" sz="1350" dirty="0"/>
              <a:t>hartmast@hhu.de</a:t>
            </a:r>
          </a:p>
          <a:p>
            <a:endParaRPr lang="de-DE" sz="1350" dirty="0"/>
          </a:p>
        </p:txBody>
      </p:sp>
    </p:spTree>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5BE1-C930-C247-96D1-AAE330C0ABC6}"/>
              </a:ext>
            </a:extLst>
          </p:cNvPr>
          <p:cNvSpPr>
            <a:spLocks noGrp="1"/>
          </p:cNvSpPr>
          <p:nvPr>
            <p:ph type="title"/>
          </p:nvPr>
        </p:nvSpPr>
        <p:spPr/>
        <p:txBody>
          <a:bodyPr/>
          <a:lstStyle/>
          <a:p>
            <a:r>
              <a:rPr lang="en-US"/>
              <a:t>Wie ändern Wörter ihre Bedeutung?</a:t>
            </a:r>
          </a:p>
        </p:txBody>
      </p:sp>
      <p:sp>
        <p:nvSpPr>
          <p:cNvPr id="3" name="Footer Placeholder 2">
            <a:extLst>
              <a:ext uri="{FF2B5EF4-FFF2-40B4-BE49-F238E27FC236}">
                <a16:creationId xmlns:a16="http://schemas.microsoft.com/office/drawing/2014/main" id="{A7649D86-6B67-8444-B42B-F9F587D298A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CC277AF-445E-2146-A77C-1E8E20661FF8}"/>
              </a:ext>
            </a:extLst>
          </p:cNvPr>
          <p:cNvSpPr>
            <a:spLocks noGrp="1"/>
          </p:cNvSpPr>
          <p:nvPr>
            <p:ph type="sldNum" sz="quarter" idx="12"/>
          </p:nvPr>
        </p:nvSpPr>
        <p:spPr/>
        <p:txBody>
          <a:bodyPr/>
          <a:lstStyle/>
          <a:p>
            <a:fld id="{9D195BCC-3514-4B1B-9C18-24F3D67EC549}" type="slidenum">
              <a:rPr lang="de-DE" smtClean="0"/>
              <a:t>10</a:t>
            </a:fld>
            <a:endParaRPr lang="de-DE" dirty="0"/>
          </a:p>
        </p:txBody>
      </p:sp>
      <p:pic>
        <p:nvPicPr>
          <p:cNvPr id="4098" name="Picture 2" descr="Heart, Love, Red, Valentine, Romantic, Romance, Glossy">
            <a:extLst>
              <a:ext uri="{FF2B5EF4-FFF2-40B4-BE49-F238E27FC236}">
                <a16:creationId xmlns:a16="http://schemas.microsoft.com/office/drawing/2014/main" id="{1B634337-EC9E-3642-B2FD-55AB4A02D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37799"/>
            <a:ext cx="1991537" cy="18742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41DA81-405D-694A-8A8B-58AEDCC18260}"/>
              </a:ext>
            </a:extLst>
          </p:cNvPr>
          <p:cNvSpPr txBox="1"/>
          <p:nvPr/>
        </p:nvSpPr>
        <p:spPr>
          <a:xfrm rot="20747271">
            <a:off x="4906865" y="3436447"/>
            <a:ext cx="4346272" cy="923330"/>
          </a:xfrm>
          <a:prstGeom prst="rect">
            <a:avLst/>
          </a:prstGeom>
          <a:noFill/>
        </p:spPr>
        <p:txBody>
          <a:bodyPr wrap="square" rtlCol="0">
            <a:spAutoFit/>
          </a:bodyPr>
          <a:lstStyle/>
          <a:p>
            <a:pPr algn="ctr"/>
            <a:r>
              <a:rPr lang="en-US" sz="5400" dirty="0" err="1">
                <a:solidFill>
                  <a:srgbClr val="C00000"/>
                </a:solidFill>
                <a:latin typeface="Ink Free" panose="03080402000500000000" pitchFamily="66" charset="0"/>
              </a:rPr>
              <a:t>Metapher</a:t>
            </a:r>
            <a:endParaRPr lang="en-US" sz="3600" dirty="0" err="1">
              <a:solidFill>
                <a:srgbClr val="C00000"/>
              </a:solidFill>
              <a:latin typeface="Ink Free" panose="03080402000500000000" pitchFamily="66" charset="0"/>
            </a:endParaRPr>
          </a:p>
        </p:txBody>
      </p:sp>
      <p:cxnSp>
        <p:nvCxnSpPr>
          <p:cNvPr id="7" name="Straight Arrow Connector 6">
            <a:extLst>
              <a:ext uri="{FF2B5EF4-FFF2-40B4-BE49-F238E27FC236}">
                <a16:creationId xmlns:a16="http://schemas.microsoft.com/office/drawing/2014/main" id="{C7587483-5472-2741-9FAC-059BB4F8DEA9}"/>
              </a:ext>
            </a:extLst>
          </p:cNvPr>
          <p:cNvCxnSpPr/>
          <p:nvPr/>
        </p:nvCxnSpPr>
        <p:spPr>
          <a:xfrm>
            <a:off x="2483768" y="2358901"/>
            <a:ext cx="3816424" cy="0"/>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7280AFB-C6AE-AE4A-91C9-661206E56E1D}"/>
              </a:ext>
            </a:extLst>
          </p:cNvPr>
          <p:cNvSpPr txBox="1"/>
          <p:nvPr/>
        </p:nvSpPr>
        <p:spPr>
          <a:xfrm>
            <a:off x="6372200" y="2070869"/>
            <a:ext cx="2088232" cy="523220"/>
          </a:xfrm>
          <a:prstGeom prst="rect">
            <a:avLst/>
          </a:prstGeom>
          <a:noFill/>
        </p:spPr>
        <p:txBody>
          <a:bodyPr wrap="square" rtlCol="0">
            <a:spAutoFit/>
          </a:bodyPr>
          <a:lstStyle/>
          <a:p>
            <a:pPr algn="ctr"/>
            <a:r>
              <a:rPr lang="en-US" sz="2800" dirty="0" err="1"/>
              <a:t>'Liebe'</a:t>
            </a:r>
          </a:p>
        </p:txBody>
      </p:sp>
    </p:spTree>
    <p:extLst>
      <p:ext uri="{BB962C8B-B14F-4D97-AF65-F5344CB8AC3E}">
        <p14:creationId xmlns:p14="http://schemas.microsoft.com/office/powerpoint/2010/main" val="261192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E4F-2D5E-0545-B63B-C2539DCB8922}"/>
              </a:ext>
            </a:extLst>
          </p:cNvPr>
          <p:cNvSpPr>
            <a:spLocks noGrp="1"/>
          </p:cNvSpPr>
          <p:nvPr>
            <p:ph type="title"/>
          </p:nvPr>
        </p:nvSpPr>
        <p:spPr/>
        <p:txBody>
          <a:bodyPr/>
          <a:lstStyle/>
          <a:p>
            <a:r>
              <a:rPr lang="en-US"/>
              <a:t>Beispiel: </a:t>
            </a:r>
            <a:r>
              <a:rPr lang="en-US" i="1"/>
              <a:t>Kopf</a:t>
            </a:r>
            <a:endParaRPr lang="en-US"/>
          </a:p>
        </p:txBody>
      </p:sp>
      <p:sp>
        <p:nvSpPr>
          <p:cNvPr id="3" name="Footer Placeholder 2">
            <a:extLst>
              <a:ext uri="{FF2B5EF4-FFF2-40B4-BE49-F238E27FC236}">
                <a16:creationId xmlns:a16="http://schemas.microsoft.com/office/drawing/2014/main" id="{7A7C0D9A-16A9-1941-BEC7-0EE6A91A028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24BBC9F-20EF-9B4D-90DB-369027DACCB3}"/>
              </a:ext>
            </a:extLst>
          </p:cNvPr>
          <p:cNvSpPr>
            <a:spLocks noGrp="1"/>
          </p:cNvSpPr>
          <p:nvPr>
            <p:ph type="sldNum" sz="quarter" idx="12"/>
          </p:nvPr>
        </p:nvSpPr>
        <p:spPr/>
        <p:txBody>
          <a:bodyPr/>
          <a:lstStyle/>
          <a:p>
            <a:fld id="{9D195BCC-3514-4B1B-9C18-24F3D67EC549}" type="slidenum">
              <a:rPr lang="de-DE" smtClean="0"/>
              <a:t>11</a:t>
            </a:fld>
            <a:endParaRPr lang="de-DE" dirty="0"/>
          </a:p>
        </p:txBody>
      </p:sp>
      <p:sp>
        <p:nvSpPr>
          <p:cNvPr id="5" name="Text Placeholder 4">
            <a:extLst>
              <a:ext uri="{FF2B5EF4-FFF2-40B4-BE49-F238E27FC236}">
                <a16:creationId xmlns:a16="http://schemas.microsoft.com/office/drawing/2014/main" id="{A77B2848-C9B1-FE4F-AA30-953F26ABA4D5}"/>
              </a:ext>
            </a:extLst>
          </p:cNvPr>
          <p:cNvSpPr>
            <a:spLocks noGrp="1"/>
          </p:cNvSpPr>
          <p:nvPr>
            <p:ph type="body" sz="quarter" idx="13"/>
          </p:nvPr>
        </p:nvSpPr>
        <p:spPr/>
        <p:txBody>
          <a:bodyPr/>
          <a:lstStyle/>
          <a:p>
            <a:pPr marL="0" indent="0">
              <a:buNone/>
            </a:pPr>
            <a:r>
              <a:rPr lang="en-US"/>
              <a:t>ſilberine	naphfe.	guldine </a:t>
            </a:r>
            <a:r>
              <a:rPr lang="en-US">
                <a:solidFill>
                  <a:srgbClr val="C00000"/>
                </a:solidFill>
              </a:rPr>
              <a:t>cophfe</a:t>
            </a:r>
            <a:r>
              <a:rPr lang="en-US"/>
              <a:t>	</a:t>
            </a:r>
          </a:p>
          <a:p>
            <a:pPr marL="0" indent="0">
              <a:buNone/>
            </a:pPr>
            <a:r>
              <a:rPr lang="en-US"/>
              <a:t>(Altdeutsche Exodus, 12. Jh.)</a:t>
            </a:r>
          </a:p>
          <a:p>
            <a:pPr marL="0" indent="0">
              <a:buNone/>
            </a:pPr>
            <a:endParaRPr lang="en-US"/>
          </a:p>
          <a:p>
            <a:pPr marL="0" indent="0">
              <a:buNone/>
            </a:pPr>
            <a:r>
              <a:rPr lang="en-US"/>
              <a:t>... Daz	eme der </a:t>
            </a:r>
            <a:r>
              <a:rPr lang="en-US">
                <a:solidFill>
                  <a:srgbClr val="C00000"/>
                </a:solidFill>
              </a:rPr>
              <a:t>kopf </a:t>
            </a:r>
            <a:r>
              <a:rPr lang="en-US"/>
              <a:t>alzo brach</a:t>
            </a:r>
          </a:p>
          <a:p>
            <a:pPr marL="0" indent="0">
              <a:buNone/>
            </a:pPr>
            <a:r>
              <a:rPr lang="en-US"/>
              <a:t>(König Rother, 12. Jh.)</a:t>
            </a:r>
          </a:p>
          <a:p>
            <a:pPr marL="0" indent="0">
              <a:buNone/>
            </a:pPr>
            <a:endParaRPr lang="en-US"/>
          </a:p>
          <a:p>
            <a:pPr marL="0" indent="0">
              <a:buNone/>
            </a:pPr>
            <a:r>
              <a:rPr lang="en-US"/>
              <a:t>daz ir mineme	 herren	ſo habet gelonet	. daz irme ſinen </a:t>
            </a:r>
            <a:r>
              <a:rPr lang="en-US">
                <a:solidFill>
                  <a:srgbClr val="C00000"/>
                </a:solidFill>
              </a:rPr>
              <a:t>choph</a:t>
            </a:r>
            <a:r>
              <a:rPr lang="en-US"/>
              <a:t> ſtalet</a:t>
            </a:r>
          </a:p>
          <a:p>
            <a:pPr marL="0" indent="0">
              <a:buNone/>
            </a:pPr>
            <a:r>
              <a:rPr lang="en-US"/>
              <a:t>(Altdeutsche Genesis, 12. Jh.)</a:t>
            </a:r>
          </a:p>
        </p:txBody>
      </p:sp>
      <p:pic>
        <p:nvPicPr>
          <p:cNvPr id="7" name="headcup" descr="headcup">
            <a:hlinkClick r:id="" action="ppaction://media"/>
            <a:extLst>
              <a:ext uri="{FF2B5EF4-FFF2-40B4-BE49-F238E27FC236}">
                <a16:creationId xmlns:a16="http://schemas.microsoft.com/office/drawing/2014/main" id="{6B2B8C60-8885-544C-B486-7DF67DF8B5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4008" y="1642339"/>
            <a:ext cx="3386946" cy="1865172"/>
          </a:xfrm>
          <a:prstGeom prst="rect">
            <a:avLst/>
          </a:prstGeom>
        </p:spPr>
      </p:pic>
    </p:spTree>
    <p:extLst>
      <p:ext uri="{BB962C8B-B14F-4D97-AF65-F5344CB8AC3E}">
        <p14:creationId xmlns:p14="http://schemas.microsoft.com/office/powerpoint/2010/main" val="70057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4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8410B-6DE4-2640-983F-4A1234F2DF2A}"/>
              </a:ext>
            </a:extLst>
          </p:cNvPr>
          <p:cNvSpPr>
            <a:spLocks noGrp="1"/>
          </p:cNvSpPr>
          <p:nvPr>
            <p:ph type="title"/>
          </p:nvPr>
        </p:nvSpPr>
        <p:spPr/>
        <p:txBody>
          <a:bodyPr/>
          <a:lstStyle/>
          <a:p>
            <a:r>
              <a:rPr lang="en-US"/>
              <a:t>Beispiel: </a:t>
            </a:r>
            <a:r>
              <a:rPr lang="en-US" i="1"/>
              <a:t>Kopf</a:t>
            </a:r>
            <a:endParaRPr lang="en-US"/>
          </a:p>
        </p:txBody>
      </p:sp>
      <p:sp>
        <p:nvSpPr>
          <p:cNvPr id="3" name="Footer Placeholder 2">
            <a:extLst>
              <a:ext uri="{FF2B5EF4-FFF2-40B4-BE49-F238E27FC236}">
                <a16:creationId xmlns:a16="http://schemas.microsoft.com/office/drawing/2014/main" id="{54340B91-9716-8E4D-9D86-F36766F8ABB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06369A4-AFC3-0542-8544-F6E293112BB5}"/>
              </a:ext>
            </a:extLst>
          </p:cNvPr>
          <p:cNvSpPr>
            <a:spLocks noGrp="1"/>
          </p:cNvSpPr>
          <p:nvPr>
            <p:ph type="sldNum" sz="quarter" idx="12"/>
          </p:nvPr>
        </p:nvSpPr>
        <p:spPr/>
        <p:txBody>
          <a:bodyPr/>
          <a:lstStyle/>
          <a:p>
            <a:fld id="{9D195BCC-3514-4B1B-9C18-24F3D67EC549}" type="slidenum">
              <a:rPr lang="de-DE" smtClean="0"/>
              <a:t>12</a:t>
            </a:fld>
            <a:endParaRPr lang="de-DE" dirty="0"/>
          </a:p>
        </p:txBody>
      </p:sp>
      <p:sp>
        <p:nvSpPr>
          <p:cNvPr id="5" name="Text Placeholder 4">
            <a:extLst>
              <a:ext uri="{FF2B5EF4-FFF2-40B4-BE49-F238E27FC236}">
                <a16:creationId xmlns:a16="http://schemas.microsoft.com/office/drawing/2014/main" id="{16C3BA12-039C-F845-9A1B-FCFDEA4CEC94}"/>
              </a:ext>
            </a:extLst>
          </p:cNvPr>
          <p:cNvSpPr>
            <a:spLocks noGrp="1"/>
          </p:cNvSpPr>
          <p:nvPr>
            <p:ph type="body" sz="quarter" idx="13"/>
          </p:nvPr>
        </p:nvSpPr>
        <p:spPr/>
        <p:txBody>
          <a:bodyPr/>
          <a:lstStyle/>
          <a:p>
            <a:pPr marL="0" indent="0">
              <a:buNone/>
            </a:pPr>
            <a:r>
              <a:rPr lang="en-GB"/>
              <a:t>Er nam ein gar schoͤnen grossen doppelten übergulten </a:t>
            </a:r>
            <a:r>
              <a:rPr lang="en-GB">
                <a:solidFill>
                  <a:srgbClr val="C00000"/>
                </a:solidFill>
              </a:rPr>
              <a:t>kopff</a:t>
            </a:r>
          </a:p>
          <a:p>
            <a:pPr marL="0" indent="0">
              <a:buNone/>
            </a:pPr>
            <a:r>
              <a:rPr lang="en-GB"/>
              <a:t>(Jörg Wickram, Von guten und bösen Nachbarn, 1556) </a:t>
            </a:r>
          </a:p>
          <a:p>
            <a:pPr marL="0" indent="0">
              <a:buNone/>
            </a:pPr>
            <a:endParaRPr lang="en-US"/>
          </a:p>
          <a:p>
            <a:pPr marL="0" indent="0">
              <a:buNone/>
            </a:pPr>
            <a:r>
              <a:rPr lang="en-GB"/>
              <a:t>einer schlache dem anderen den </a:t>
            </a:r>
            <a:r>
              <a:rPr lang="en-GB">
                <a:solidFill>
                  <a:srgbClr val="C00000"/>
                </a:solidFill>
              </a:rPr>
              <a:t>kopff</a:t>
            </a:r>
            <a:r>
              <a:rPr lang="en-GB"/>
              <a:t> ab</a:t>
            </a:r>
          </a:p>
          <a:p>
            <a:pPr marL="0" indent="0">
              <a:buNone/>
            </a:pPr>
            <a:r>
              <a:rPr lang="en-US"/>
              <a:t>(Lavater, Gespenster, 1578)</a:t>
            </a:r>
          </a:p>
        </p:txBody>
      </p:sp>
    </p:spTree>
    <p:extLst>
      <p:ext uri="{BB962C8B-B14F-4D97-AF65-F5344CB8AC3E}">
        <p14:creationId xmlns:p14="http://schemas.microsoft.com/office/powerpoint/2010/main" val="8536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1FFB-8605-9E4E-B7C5-C5C01B6D94CD}"/>
              </a:ext>
            </a:extLst>
          </p:cNvPr>
          <p:cNvSpPr>
            <a:spLocks noGrp="1"/>
          </p:cNvSpPr>
          <p:nvPr>
            <p:ph type="title"/>
          </p:nvPr>
        </p:nvSpPr>
        <p:spPr/>
        <p:txBody>
          <a:bodyPr/>
          <a:lstStyle/>
          <a:p>
            <a:r>
              <a:rPr lang="en-US"/>
              <a:t>Typen des Bedeutungswandels</a:t>
            </a:r>
          </a:p>
        </p:txBody>
      </p:sp>
      <p:sp>
        <p:nvSpPr>
          <p:cNvPr id="3" name="Footer Placeholder 2">
            <a:extLst>
              <a:ext uri="{FF2B5EF4-FFF2-40B4-BE49-F238E27FC236}">
                <a16:creationId xmlns:a16="http://schemas.microsoft.com/office/drawing/2014/main" id="{1D79E71B-11F0-C241-B620-0E30CB05429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1B65F8E-5552-8948-9132-9E71B3383132}"/>
              </a:ext>
            </a:extLst>
          </p:cNvPr>
          <p:cNvSpPr>
            <a:spLocks noGrp="1"/>
          </p:cNvSpPr>
          <p:nvPr>
            <p:ph type="sldNum" sz="quarter" idx="12"/>
          </p:nvPr>
        </p:nvSpPr>
        <p:spPr/>
        <p:txBody>
          <a:bodyPr/>
          <a:lstStyle/>
          <a:p>
            <a:fld id="{9D195BCC-3514-4B1B-9C18-24F3D67EC549}" type="slidenum">
              <a:rPr lang="de-DE" smtClean="0"/>
              <a:t>13</a:t>
            </a:fld>
            <a:endParaRPr lang="de-DE" dirty="0"/>
          </a:p>
        </p:txBody>
      </p:sp>
      <p:sp>
        <p:nvSpPr>
          <p:cNvPr id="5" name="Text Placeholder 4">
            <a:extLst>
              <a:ext uri="{FF2B5EF4-FFF2-40B4-BE49-F238E27FC236}">
                <a16:creationId xmlns:a16="http://schemas.microsoft.com/office/drawing/2014/main" id="{9DD9BAD9-F526-CB4B-806D-CA91C9247C90}"/>
              </a:ext>
            </a:extLst>
          </p:cNvPr>
          <p:cNvSpPr>
            <a:spLocks noGrp="1"/>
          </p:cNvSpPr>
          <p:nvPr>
            <p:ph type="body" sz="quarter" idx="13"/>
          </p:nvPr>
        </p:nvSpPr>
        <p:spPr>
          <a:xfrm>
            <a:off x="523875" y="1098649"/>
            <a:ext cx="8096250" cy="3492500"/>
          </a:xfrm>
        </p:spPr>
        <p:txBody>
          <a:bodyPr/>
          <a:lstStyle/>
          <a:p>
            <a:r>
              <a:rPr lang="en-US" sz="1800">
                <a:solidFill>
                  <a:srgbClr val="4472C4"/>
                </a:solidFill>
              </a:rPr>
              <a:t>Bedeutungserweiterung</a:t>
            </a:r>
            <a:r>
              <a:rPr lang="en-US" sz="1800"/>
              <a:t>: </a:t>
            </a:r>
            <a:r>
              <a:rPr lang="en-US" sz="1800" i="1"/>
              <a:t>fertig </a:t>
            </a:r>
            <a:r>
              <a:rPr lang="en-US" sz="1800"/>
              <a:t>'bereit zur Fahrt' &gt; 'bereit'</a:t>
            </a:r>
          </a:p>
          <a:p>
            <a:r>
              <a:rPr lang="en-US" sz="1800">
                <a:solidFill>
                  <a:srgbClr val="4472C4"/>
                </a:solidFill>
              </a:rPr>
              <a:t>Bedeutungsverengung</a:t>
            </a:r>
            <a:r>
              <a:rPr lang="en-US" sz="1800"/>
              <a:t>: </a:t>
            </a:r>
            <a:r>
              <a:rPr lang="en-US" sz="1800" i="1"/>
              <a:t>fahren </a:t>
            </a:r>
            <a:r>
              <a:rPr lang="en-US" sz="1800"/>
              <a:t>'sich fortbewegen' &gt; </a:t>
            </a:r>
            <a:r>
              <a:rPr lang="en-US" sz="1800" i="1"/>
              <a:t>fahren </a:t>
            </a:r>
            <a:r>
              <a:rPr lang="en-US" sz="1800"/>
              <a:t>'sich mit einem Hilfsmittel fortbewegen'</a:t>
            </a:r>
          </a:p>
          <a:p>
            <a:r>
              <a:rPr lang="en-US" sz="1800">
                <a:solidFill>
                  <a:srgbClr val="4472C4"/>
                </a:solidFill>
              </a:rPr>
              <a:t>Bedeutungsverschiebung</a:t>
            </a:r>
            <a:r>
              <a:rPr lang="en-US" sz="1800"/>
              <a:t>: </a:t>
            </a:r>
            <a:r>
              <a:rPr lang="de-DE" sz="1800" dirty="0"/>
              <a:t>mhd. </a:t>
            </a:r>
            <a:r>
              <a:rPr lang="de-DE" sz="1800" i="1" dirty="0" err="1"/>
              <a:t>vrech</a:t>
            </a:r>
            <a:r>
              <a:rPr lang="de-DE" sz="1800" i="1" dirty="0"/>
              <a:t> </a:t>
            </a:r>
            <a:r>
              <a:rPr lang="de-DE" sz="1800" dirty="0"/>
              <a:t>‚kühn, tapfer, eifrig‘ &gt; nhd. </a:t>
            </a:r>
            <a:r>
              <a:rPr lang="de-DE" sz="1800" i="1" dirty="0"/>
              <a:t>frech </a:t>
            </a:r>
            <a:r>
              <a:rPr lang="de-DE" sz="1800" dirty="0"/>
              <a:t>‚unverschämt‘</a:t>
            </a:r>
            <a:endParaRPr lang="en-US" sz="1800"/>
          </a:p>
          <a:p>
            <a:r>
              <a:rPr lang="en-US" sz="1800">
                <a:solidFill>
                  <a:srgbClr val="4472C4"/>
                </a:solidFill>
              </a:rPr>
              <a:t>Bedeutungsübertragung</a:t>
            </a:r>
            <a:r>
              <a:rPr lang="en-US" sz="1800"/>
              <a:t>: z.B. </a:t>
            </a:r>
            <a:r>
              <a:rPr lang="en-US" sz="1800" i="1"/>
              <a:t>realisieren </a:t>
            </a:r>
            <a:r>
              <a:rPr lang="en-US" sz="1800"/>
              <a:t>'umsetzen' &gt; 'erkennen' (hier: Lehnbedeutung); mhd. </a:t>
            </a:r>
            <a:r>
              <a:rPr lang="en-US" sz="1800" i="1"/>
              <a:t>smutze lachen </a:t>
            </a:r>
            <a:r>
              <a:rPr lang="en-US" sz="1800"/>
              <a:t>'schmunzeln'</a:t>
            </a:r>
            <a:r>
              <a:rPr lang="en-US" sz="1800" i="1"/>
              <a:t> &gt; nhd. schmutzig lachen </a:t>
            </a:r>
            <a:r>
              <a:rPr lang="en-US" sz="1800"/>
              <a:t>'derb loslachen' (Volksetymologie)</a:t>
            </a:r>
          </a:p>
          <a:p>
            <a:r>
              <a:rPr lang="en-US" sz="1800">
                <a:solidFill>
                  <a:srgbClr val="4472C4"/>
                </a:solidFill>
              </a:rPr>
              <a:t>Bedeutungsverschlechterung</a:t>
            </a:r>
            <a:r>
              <a:rPr lang="en-US" sz="1800"/>
              <a:t>: </a:t>
            </a:r>
            <a:r>
              <a:rPr lang="en-US" sz="1800" i="1"/>
              <a:t>wîp </a:t>
            </a:r>
            <a:r>
              <a:rPr lang="en-US" sz="1800"/>
              <a:t>'Frau' &gt; </a:t>
            </a:r>
            <a:r>
              <a:rPr lang="en-US" sz="1800" i="1"/>
              <a:t>Weib </a:t>
            </a:r>
            <a:r>
              <a:rPr lang="en-US" sz="1800"/>
              <a:t>'Frau (pejorativ)' </a:t>
            </a:r>
          </a:p>
          <a:p>
            <a:r>
              <a:rPr lang="en-US" sz="1800">
                <a:solidFill>
                  <a:srgbClr val="4472C4"/>
                </a:solidFill>
              </a:rPr>
              <a:t>Bedeutungsverbesserung</a:t>
            </a:r>
            <a:r>
              <a:rPr lang="en-US" sz="1800"/>
              <a:t> (Meliorisierung): ahd. </a:t>
            </a:r>
            <a:r>
              <a:rPr lang="en-US" sz="1800" i="1"/>
              <a:t>mara-scalc </a:t>
            </a:r>
            <a:r>
              <a:rPr lang="en-US" sz="1800"/>
              <a:t>'Pferdeknecht' (vgl. </a:t>
            </a:r>
            <a:r>
              <a:rPr lang="en-US" sz="1800" i="1"/>
              <a:t>Mähre</a:t>
            </a:r>
            <a:r>
              <a:rPr lang="en-US" sz="1800"/>
              <a:t> und </a:t>
            </a:r>
            <a:r>
              <a:rPr lang="en-US" sz="1800" i="1"/>
              <a:t>Schalk</a:t>
            </a:r>
            <a:r>
              <a:rPr lang="en-US" sz="1800"/>
              <a:t>) &gt; </a:t>
            </a:r>
            <a:r>
              <a:rPr lang="en-US" sz="1800" i="1"/>
              <a:t>Marschall</a:t>
            </a:r>
            <a:r>
              <a:rPr lang="en-US" sz="1800"/>
              <a:t> 'hoher Offizier'; </a:t>
            </a:r>
            <a:r>
              <a:rPr lang="en-US" sz="1800" i="1"/>
              <a:t>schwul </a:t>
            </a:r>
            <a:r>
              <a:rPr lang="en-US" sz="1800"/>
              <a:t>'homosexuell (pejorativ)' &gt; 'homosexuell (neutral)'</a:t>
            </a:r>
          </a:p>
          <a:p>
            <a:endParaRPr lang="en-US" sz="1800"/>
          </a:p>
        </p:txBody>
      </p:sp>
    </p:spTree>
    <p:extLst>
      <p:ext uri="{BB962C8B-B14F-4D97-AF65-F5344CB8AC3E}">
        <p14:creationId xmlns:p14="http://schemas.microsoft.com/office/powerpoint/2010/main" val="389796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EAE9-3D6D-FA4B-AAC6-2F3A54CE5E2D}"/>
              </a:ext>
            </a:extLst>
          </p:cNvPr>
          <p:cNvSpPr>
            <a:spLocks noGrp="1"/>
          </p:cNvSpPr>
          <p:nvPr>
            <p:ph type="title"/>
          </p:nvPr>
        </p:nvSpPr>
        <p:spPr/>
        <p:txBody>
          <a:bodyPr/>
          <a:lstStyle/>
          <a:p>
            <a:r>
              <a:rPr lang="en-US"/>
              <a:t>Beispiel: </a:t>
            </a:r>
            <a:r>
              <a:rPr lang="en-US" i="1"/>
              <a:t>Kopf</a:t>
            </a:r>
            <a:endParaRPr lang="en-US"/>
          </a:p>
        </p:txBody>
      </p:sp>
      <p:sp>
        <p:nvSpPr>
          <p:cNvPr id="3" name="Footer Placeholder 2">
            <a:extLst>
              <a:ext uri="{FF2B5EF4-FFF2-40B4-BE49-F238E27FC236}">
                <a16:creationId xmlns:a16="http://schemas.microsoft.com/office/drawing/2014/main" id="{0E9F3221-A380-3447-B859-1390FB82459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EE2EEDB-6E6A-C245-9517-5D7B83839EBE}"/>
              </a:ext>
            </a:extLst>
          </p:cNvPr>
          <p:cNvSpPr>
            <a:spLocks noGrp="1"/>
          </p:cNvSpPr>
          <p:nvPr>
            <p:ph type="sldNum" sz="quarter" idx="12"/>
          </p:nvPr>
        </p:nvSpPr>
        <p:spPr/>
        <p:txBody>
          <a:bodyPr/>
          <a:lstStyle/>
          <a:p>
            <a:fld id="{9D195BCC-3514-4B1B-9C18-24F3D67EC549}" type="slidenum">
              <a:rPr lang="de-DE" smtClean="0"/>
              <a:t>14</a:t>
            </a:fld>
            <a:endParaRPr lang="de-DE" dirty="0"/>
          </a:p>
        </p:txBody>
      </p:sp>
      <p:sp>
        <p:nvSpPr>
          <p:cNvPr id="6" name="Oval 5">
            <a:extLst>
              <a:ext uri="{FF2B5EF4-FFF2-40B4-BE49-F238E27FC236}">
                <a16:creationId xmlns:a16="http://schemas.microsoft.com/office/drawing/2014/main" id="{360E1DDB-B589-894D-A357-D0D9DB136363}"/>
              </a:ext>
            </a:extLst>
          </p:cNvPr>
          <p:cNvSpPr/>
          <p:nvPr/>
        </p:nvSpPr>
        <p:spPr>
          <a:xfrm>
            <a:off x="971600" y="1854845"/>
            <a:ext cx="2016224" cy="180020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Quell-domäne</a:t>
            </a:r>
          </a:p>
        </p:txBody>
      </p:sp>
      <p:sp>
        <p:nvSpPr>
          <p:cNvPr id="7" name="Oval 6">
            <a:extLst>
              <a:ext uri="{FF2B5EF4-FFF2-40B4-BE49-F238E27FC236}">
                <a16:creationId xmlns:a16="http://schemas.microsoft.com/office/drawing/2014/main" id="{5EC75D51-A61A-174D-B0C4-15CD89ABCC8F}"/>
              </a:ext>
            </a:extLst>
          </p:cNvPr>
          <p:cNvSpPr/>
          <p:nvPr/>
        </p:nvSpPr>
        <p:spPr>
          <a:xfrm>
            <a:off x="5742130" y="1854845"/>
            <a:ext cx="2016224" cy="180020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Ziel-domäne</a:t>
            </a:r>
          </a:p>
        </p:txBody>
      </p:sp>
      <p:cxnSp>
        <p:nvCxnSpPr>
          <p:cNvPr id="9" name="Straight Arrow Connector 8">
            <a:extLst>
              <a:ext uri="{FF2B5EF4-FFF2-40B4-BE49-F238E27FC236}">
                <a16:creationId xmlns:a16="http://schemas.microsoft.com/office/drawing/2014/main" id="{0D717014-1FBC-5842-87FE-CA7F626E5686}"/>
              </a:ext>
            </a:extLst>
          </p:cNvPr>
          <p:cNvCxnSpPr>
            <a:stCxn id="6" idx="6"/>
            <a:endCxn id="7" idx="2"/>
          </p:cNvCxnSpPr>
          <p:nvPr/>
        </p:nvCxnSpPr>
        <p:spPr>
          <a:xfrm>
            <a:off x="2987824" y="2754945"/>
            <a:ext cx="2754306"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72A6A6-E9D6-FA45-B9A2-631A4F6F0692}"/>
              </a:ext>
            </a:extLst>
          </p:cNvPr>
          <p:cNvSpPr txBox="1"/>
          <p:nvPr/>
        </p:nvSpPr>
        <p:spPr>
          <a:xfrm>
            <a:off x="2708793" y="3915202"/>
            <a:ext cx="3312368" cy="400110"/>
          </a:xfrm>
          <a:prstGeom prst="rect">
            <a:avLst/>
          </a:prstGeom>
          <a:noFill/>
        </p:spPr>
        <p:txBody>
          <a:bodyPr wrap="square" rtlCol="0">
            <a:spAutoFit/>
          </a:bodyPr>
          <a:lstStyle/>
          <a:p>
            <a:pPr algn="ctr"/>
            <a:r>
              <a:rPr lang="en-US" sz="2000" i="1" dirty="0" err="1"/>
              <a:t>tertium comparationis</a:t>
            </a:r>
          </a:p>
        </p:txBody>
      </p:sp>
      <p:pic>
        <p:nvPicPr>
          <p:cNvPr id="5" name="Picture 4">
            <a:extLst>
              <a:ext uri="{FF2B5EF4-FFF2-40B4-BE49-F238E27FC236}">
                <a16:creationId xmlns:a16="http://schemas.microsoft.com/office/drawing/2014/main" id="{9D37DAA2-40C6-E740-9AC8-FE4D9468C18C}"/>
              </a:ext>
            </a:extLst>
          </p:cNvPr>
          <p:cNvPicPr>
            <a:picLocks noChangeAspect="1"/>
          </p:cNvPicPr>
          <p:nvPr/>
        </p:nvPicPr>
        <p:blipFill>
          <a:blip r:embed="rId2"/>
          <a:stretch>
            <a:fillRect/>
          </a:stretch>
        </p:blipFill>
        <p:spPr>
          <a:xfrm>
            <a:off x="2915788" y="464361"/>
            <a:ext cx="2783625" cy="1620712"/>
          </a:xfrm>
          <a:prstGeom prst="rect">
            <a:avLst/>
          </a:prstGeom>
        </p:spPr>
      </p:pic>
    </p:spTree>
    <p:extLst>
      <p:ext uri="{BB962C8B-B14F-4D97-AF65-F5344CB8AC3E}">
        <p14:creationId xmlns:p14="http://schemas.microsoft.com/office/powerpoint/2010/main" val="261402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F949-225B-1F4F-80B1-8633FFFF887E}"/>
              </a:ext>
            </a:extLst>
          </p:cNvPr>
          <p:cNvSpPr>
            <a:spLocks noGrp="1"/>
          </p:cNvSpPr>
          <p:nvPr>
            <p:ph type="title"/>
          </p:nvPr>
        </p:nvSpPr>
        <p:spPr/>
        <p:txBody>
          <a:bodyPr/>
          <a:lstStyle/>
          <a:p>
            <a:r>
              <a:rPr lang="en-US"/>
              <a:t>Beispiel: </a:t>
            </a:r>
            <a:r>
              <a:rPr lang="en-US" i="1"/>
              <a:t>Kopf</a:t>
            </a:r>
            <a:endParaRPr lang="en-US"/>
          </a:p>
        </p:txBody>
      </p:sp>
      <p:sp>
        <p:nvSpPr>
          <p:cNvPr id="3" name="Footer Placeholder 2">
            <a:extLst>
              <a:ext uri="{FF2B5EF4-FFF2-40B4-BE49-F238E27FC236}">
                <a16:creationId xmlns:a16="http://schemas.microsoft.com/office/drawing/2014/main" id="{3E1A1429-8566-4A4B-844A-E0A33869C74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25D8582-FF9C-6542-ABC3-8FBFB7A0F89C}"/>
              </a:ext>
            </a:extLst>
          </p:cNvPr>
          <p:cNvSpPr>
            <a:spLocks noGrp="1"/>
          </p:cNvSpPr>
          <p:nvPr>
            <p:ph type="sldNum" sz="quarter" idx="12"/>
          </p:nvPr>
        </p:nvSpPr>
        <p:spPr/>
        <p:txBody>
          <a:bodyPr/>
          <a:lstStyle/>
          <a:p>
            <a:fld id="{9D195BCC-3514-4B1B-9C18-24F3D67EC549}" type="slidenum">
              <a:rPr lang="de-DE" smtClean="0"/>
              <a:t>15</a:t>
            </a:fld>
            <a:endParaRPr lang="de-DE" dirty="0"/>
          </a:p>
        </p:txBody>
      </p:sp>
      <p:sp>
        <p:nvSpPr>
          <p:cNvPr id="5" name="Text Placeholder 4">
            <a:extLst>
              <a:ext uri="{FF2B5EF4-FFF2-40B4-BE49-F238E27FC236}">
                <a16:creationId xmlns:a16="http://schemas.microsoft.com/office/drawing/2014/main" id="{16A00EE2-EEC2-EF45-8F2C-6925E0609044}"/>
              </a:ext>
            </a:extLst>
          </p:cNvPr>
          <p:cNvSpPr>
            <a:spLocks noGrp="1"/>
          </p:cNvSpPr>
          <p:nvPr>
            <p:ph type="body" sz="quarter" idx="13"/>
          </p:nvPr>
        </p:nvSpPr>
        <p:spPr>
          <a:xfrm>
            <a:off x="372902" y="1681653"/>
            <a:ext cx="8096250" cy="3492500"/>
          </a:xfrm>
        </p:spPr>
        <p:txBody>
          <a:bodyPr/>
          <a:lstStyle/>
          <a:p>
            <a:r>
              <a:rPr lang="en-US"/>
              <a:t>frz. </a:t>
            </a:r>
            <a:r>
              <a:rPr lang="en-US" i="1"/>
              <a:t>tête &lt; </a:t>
            </a:r>
            <a:r>
              <a:rPr lang="en-US"/>
              <a:t>Lat. </a:t>
            </a:r>
            <a:r>
              <a:rPr lang="en-US" i="1"/>
              <a:t>testa </a:t>
            </a:r>
            <a:r>
              <a:rPr lang="en-US"/>
              <a:t>'Tasse, Schale' </a:t>
            </a:r>
          </a:p>
          <a:p>
            <a:endParaRPr lang="en-US"/>
          </a:p>
          <a:p>
            <a:r>
              <a:rPr lang="en-US"/>
              <a:t>(ersetzt mit der Zeit </a:t>
            </a:r>
            <a:r>
              <a:rPr lang="en-US" i="1"/>
              <a:t>caput</a:t>
            </a:r>
            <a:r>
              <a:rPr lang="en-US"/>
              <a:t>)</a:t>
            </a:r>
          </a:p>
        </p:txBody>
      </p:sp>
      <p:pic>
        <p:nvPicPr>
          <p:cNvPr id="7170" name="Picture 2" descr="Drink, Coffee, Tea, Beverage, Hot Drink, Hot Beverage">
            <a:extLst>
              <a:ext uri="{FF2B5EF4-FFF2-40B4-BE49-F238E27FC236}">
                <a16:creationId xmlns:a16="http://schemas.microsoft.com/office/drawing/2014/main" id="{748845DE-3FBD-5A46-8F15-F7D879557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015" y="1912258"/>
            <a:ext cx="3466732" cy="300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2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8375-DC50-404D-B535-B5E8AAD37D4D}"/>
              </a:ext>
            </a:extLst>
          </p:cNvPr>
          <p:cNvSpPr>
            <a:spLocks noGrp="1"/>
          </p:cNvSpPr>
          <p:nvPr>
            <p:ph type="title"/>
          </p:nvPr>
        </p:nvSpPr>
        <p:spPr/>
        <p:txBody>
          <a:bodyPr/>
          <a:lstStyle/>
          <a:p>
            <a:r>
              <a:rPr lang="en-US"/>
              <a:t>Wie ändern Wörter ihre Bedeutung?</a:t>
            </a:r>
          </a:p>
        </p:txBody>
      </p:sp>
      <p:sp>
        <p:nvSpPr>
          <p:cNvPr id="3" name="Footer Placeholder 2">
            <a:extLst>
              <a:ext uri="{FF2B5EF4-FFF2-40B4-BE49-F238E27FC236}">
                <a16:creationId xmlns:a16="http://schemas.microsoft.com/office/drawing/2014/main" id="{1425F72E-E529-FB43-B2F0-1505CA328BF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87E98F9-4FCD-5B48-8E53-0D609E117C27}"/>
              </a:ext>
            </a:extLst>
          </p:cNvPr>
          <p:cNvSpPr>
            <a:spLocks noGrp="1"/>
          </p:cNvSpPr>
          <p:nvPr>
            <p:ph type="sldNum" sz="quarter" idx="12"/>
          </p:nvPr>
        </p:nvSpPr>
        <p:spPr/>
        <p:txBody>
          <a:bodyPr/>
          <a:lstStyle/>
          <a:p>
            <a:fld id="{9D195BCC-3514-4B1B-9C18-24F3D67EC549}" type="slidenum">
              <a:rPr lang="de-DE" smtClean="0"/>
              <a:t>16</a:t>
            </a:fld>
            <a:endParaRPr lang="de-DE" dirty="0"/>
          </a:p>
        </p:txBody>
      </p:sp>
      <p:sp>
        <p:nvSpPr>
          <p:cNvPr id="5" name="Text Placeholder 4">
            <a:extLst>
              <a:ext uri="{FF2B5EF4-FFF2-40B4-BE49-F238E27FC236}">
                <a16:creationId xmlns:a16="http://schemas.microsoft.com/office/drawing/2014/main" id="{B506CA9D-D168-7640-84FC-D220B3254767}"/>
              </a:ext>
            </a:extLst>
          </p:cNvPr>
          <p:cNvSpPr>
            <a:spLocks noGrp="1"/>
          </p:cNvSpPr>
          <p:nvPr>
            <p:ph type="body" sz="quarter" idx="13"/>
          </p:nvPr>
        </p:nvSpPr>
        <p:spPr>
          <a:xfrm>
            <a:off x="4176078" y="1326440"/>
            <a:ext cx="4439939" cy="3492500"/>
          </a:xfrm>
        </p:spPr>
        <p:txBody>
          <a:bodyPr/>
          <a:lstStyle/>
          <a:p>
            <a:r>
              <a:rPr lang="en-US" b="1"/>
              <a:t>pars pro toto:</a:t>
            </a:r>
          </a:p>
          <a:p>
            <a:pPr marL="0" indent="0">
              <a:buNone/>
            </a:pPr>
            <a:r>
              <a:rPr lang="en-US"/>
              <a:t>Teil für Ganzes</a:t>
            </a:r>
          </a:p>
          <a:p>
            <a:pPr marL="0" indent="0">
              <a:buNone/>
            </a:pPr>
            <a:r>
              <a:rPr lang="en-US"/>
              <a:t>(</a:t>
            </a:r>
            <a:r>
              <a:rPr lang="en-US" i="1"/>
              <a:t>Berlin ist noch skeptisch</a:t>
            </a:r>
            <a:r>
              <a:rPr lang="en-US"/>
              <a:t>)</a:t>
            </a:r>
          </a:p>
          <a:p>
            <a:endParaRPr lang="en-US"/>
          </a:p>
          <a:p>
            <a:r>
              <a:rPr lang="en-US" b="1"/>
              <a:t>totum pro parte:</a:t>
            </a:r>
          </a:p>
          <a:p>
            <a:pPr marL="0" indent="0">
              <a:buNone/>
            </a:pPr>
            <a:r>
              <a:rPr lang="en-US"/>
              <a:t>Ganzes für einen Teil</a:t>
            </a:r>
          </a:p>
          <a:p>
            <a:pPr marL="0" indent="0">
              <a:buNone/>
            </a:pPr>
            <a:r>
              <a:rPr lang="en-US"/>
              <a:t>(</a:t>
            </a:r>
            <a:r>
              <a:rPr lang="en-US" i="1"/>
              <a:t>Deutschland gewinnt WM</a:t>
            </a:r>
            <a:r>
              <a:rPr lang="en-US"/>
              <a:t>)</a:t>
            </a:r>
          </a:p>
        </p:txBody>
      </p:sp>
      <p:pic>
        <p:nvPicPr>
          <p:cNvPr id="1026" name="Picture 2">
            <a:extLst>
              <a:ext uri="{FF2B5EF4-FFF2-40B4-BE49-F238E27FC236}">
                <a16:creationId xmlns:a16="http://schemas.microsoft.com/office/drawing/2014/main" id="{DCE00339-49E5-5644-B410-6460EF0E83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49" b="24628"/>
          <a:stretch/>
        </p:blipFill>
        <p:spPr bwMode="auto">
          <a:xfrm>
            <a:off x="41226" y="1638821"/>
            <a:ext cx="3738686" cy="2977852"/>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781D6E76-D855-D244-8659-57C5131B292B}"/>
              </a:ext>
            </a:extLst>
          </p:cNvPr>
          <p:cNvSpPr/>
          <p:nvPr/>
        </p:nvSpPr>
        <p:spPr>
          <a:xfrm>
            <a:off x="1860205" y="3224304"/>
            <a:ext cx="492329" cy="1309465"/>
          </a:xfrm>
          <a:custGeom>
            <a:avLst/>
            <a:gdLst>
              <a:gd name="connsiteX0" fmla="*/ 99224 w 492329"/>
              <a:gd name="connsiteY0" fmla="*/ 1307156 h 1309465"/>
              <a:gd name="connsiteX1" fmla="*/ 229852 w 492329"/>
              <a:gd name="connsiteY1" fmla="*/ 1275625 h 1309465"/>
              <a:gd name="connsiteX2" fmla="*/ 477596 w 492329"/>
              <a:gd name="connsiteY2" fmla="*/ 1307156 h 1309465"/>
              <a:gd name="connsiteX3" fmla="*/ 441561 w 492329"/>
              <a:gd name="connsiteY3" fmla="*/ 1235085 h 1309465"/>
              <a:gd name="connsiteX4" fmla="*/ 256879 w 492329"/>
              <a:gd name="connsiteY4" fmla="*/ 1199050 h 1309465"/>
              <a:gd name="connsiteX5" fmla="*/ 193817 w 492329"/>
              <a:gd name="connsiteY5" fmla="*/ 1090943 h 1309465"/>
              <a:gd name="connsiteX6" fmla="*/ 184808 w 492329"/>
              <a:gd name="connsiteY6" fmla="*/ 739597 h 1309465"/>
              <a:gd name="connsiteX7" fmla="*/ 171295 w 492329"/>
              <a:gd name="connsiteY7" fmla="*/ 681040 h 1309465"/>
              <a:gd name="connsiteX8" fmla="*/ 211834 w 492329"/>
              <a:gd name="connsiteY8" fmla="*/ 518880 h 1309465"/>
              <a:gd name="connsiteX9" fmla="*/ 247870 w 492329"/>
              <a:gd name="connsiteY9" fmla="*/ 293659 h 1309465"/>
              <a:gd name="connsiteX10" fmla="*/ 67693 w 492329"/>
              <a:gd name="connsiteY10" fmla="*/ 870 h 1309465"/>
              <a:gd name="connsiteX11" fmla="*/ 31657 w 492329"/>
              <a:gd name="connsiteY11" fmla="*/ 392756 h 1309465"/>
              <a:gd name="connsiteX12" fmla="*/ 31657 w 492329"/>
              <a:gd name="connsiteY12" fmla="*/ 496358 h 1309465"/>
              <a:gd name="connsiteX13" fmla="*/ 31657 w 492329"/>
              <a:gd name="connsiteY13" fmla="*/ 622482 h 1309465"/>
              <a:gd name="connsiteX14" fmla="*/ 126 w 492329"/>
              <a:gd name="connsiteY14" fmla="*/ 762120 h 1309465"/>
              <a:gd name="connsiteX15" fmla="*/ 45170 w 492329"/>
              <a:gd name="connsiteY15" fmla="*/ 928784 h 1309465"/>
              <a:gd name="connsiteX16" fmla="*/ 67693 w 492329"/>
              <a:gd name="connsiteY16" fmla="*/ 1126979 h 1309465"/>
              <a:gd name="connsiteX17" fmla="*/ 67693 w 492329"/>
              <a:gd name="connsiteY17" fmla="*/ 1199050 h 1309465"/>
              <a:gd name="connsiteX18" fmla="*/ 99224 w 492329"/>
              <a:gd name="connsiteY18" fmla="*/ 1307156 h 130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2329" h="1309465">
                <a:moveTo>
                  <a:pt x="99224" y="1307156"/>
                </a:moveTo>
                <a:cubicBezTo>
                  <a:pt x="126250" y="1319918"/>
                  <a:pt x="166790" y="1275625"/>
                  <a:pt x="229852" y="1275625"/>
                </a:cubicBezTo>
                <a:cubicBezTo>
                  <a:pt x="292914" y="1275625"/>
                  <a:pt x="442311" y="1313913"/>
                  <a:pt x="477596" y="1307156"/>
                </a:cubicBezTo>
                <a:cubicBezTo>
                  <a:pt x="512881" y="1300399"/>
                  <a:pt x="478347" y="1253103"/>
                  <a:pt x="441561" y="1235085"/>
                </a:cubicBezTo>
                <a:cubicBezTo>
                  <a:pt x="404775" y="1217067"/>
                  <a:pt x="298170" y="1223074"/>
                  <a:pt x="256879" y="1199050"/>
                </a:cubicBezTo>
                <a:cubicBezTo>
                  <a:pt x="215588" y="1175026"/>
                  <a:pt x="205829" y="1167518"/>
                  <a:pt x="193817" y="1090943"/>
                </a:cubicBezTo>
                <a:cubicBezTo>
                  <a:pt x="181805" y="1014367"/>
                  <a:pt x="188562" y="807914"/>
                  <a:pt x="184808" y="739597"/>
                </a:cubicBezTo>
                <a:cubicBezTo>
                  <a:pt x="181054" y="671280"/>
                  <a:pt x="166791" y="717826"/>
                  <a:pt x="171295" y="681040"/>
                </a:cubicBezTo>
                <a:cubicBezTo>
                  <a:pt x="175799" y="644254"/>
                  <a:pt x="199072" y="583443"/>
                  <a:pt x="211834" y="518880"/>
                </a:cubicBezTo>
                <a:cubicBezTo>
                  <a:pt x="224596" y="454317"/>
                  <a:pt x="271894" y="379994"/>
                  <a:pt x="247870" y="293659"/>
                </a:cubicBezTo>
                <a:cubicBezTo>
                  <a:pt x="223847" y="207324"/>
                  <a:pt x="103728" y="-15646"/>
                  <a:pt x="67693" y="870"/>
                </a:cubicBezTo>
                <a:cubicBezTo>
                  <a:pt x="31658" y="17386"/>
                  <a:pt x="37663" y="310175"/>
                  <a:pt x="31657" y="392756"/>
                </a:cubicBezTo>
                <a:cubicBezTo>
                  <a:pt x="25651" y="475337"/>
                  <a:pt x="31657" y="496358"/>
                  <a:pt x="31657" y="496358"/>
                </a:cubicBezTo>
                <a:cubicBezTo>
                  <a:pt x="31657" y="534646"/>
                  <a:pt x="36912" y="578188"/>
                  <a:pt x="31657" y="622482"/>
                </a:cubicBezTo>
                <a:cubicBezTo>
                  <a:pt x="26402" y="666776"/>
                  <a:pt x="-2126" y="711070"/>
                  <a:pt x="126" y="762120"/>
                </a:cubicBezTo>
                <a:cubicBezTo>
                  <a:pt x="2378" y="813170"/>
                  <a:pt x="33909" y="867974"/>
                  <a:pt x="45170" y="928784"/>
                </a:cubicBezTo>
                <a:cubicBezTo>
                  <a:pt x="56431" y="989594"/>
                  <a:pt x="63939" y="1081935"/>
                  <a:pt x="67693" y="1126979"/>
                </a:cubicBezTo>
                <a:cubicBezTo>
                  <a:pt x="71447" y="1172023"/>
                  <a:pt x="63189" y="1169771"/>
                  <a:pt x="67693" y="1199050"/>
                </a:cubicBezTo>
                <a:cubicBezTo>
                  <a:pt x="72197" y="1228329"/>
                  <a:pt x="72198" y="1294394"/>
                  <a:pt x="99224" y="1307156"/>
                </a:cubicBezTo>
                <a:close/>
              </a:path>
            </a:pathLst>
          </a:custGeom>
          <a:solidFill>
            <a:srgbClr val="FF0030">
              <a:alpha val="4392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Freeform 8">
            <a:extLst>
              <a:ext uri="{FF2B5EF4-FFF2-40B4-BE49-F238E27FC236}">
                <a16:creationId xmlns:a16="http://schemas.microsoft.com/office/drawing/2014/main" id="{9BA30F20-4178-634E-8E68-7969E2C3078E}"/>
              </a:ext>
            </a:extLst>
          </p:cNvPr>
          <p:cNvSpPr/>
          <p:nvPr/>
        </p:nvSpPr>
        <p:spPr>
          <a:xfrm>
            <a:off x="550062" y="1773849"/>
            <a:ext cx="2714632" cy="2767998"/>
          </a:xfrm>
          <a:custGeom>
            <a:avLst/>
            <a:gdLst>
              <a:gd name="connsiteX0" fmla="*/ 1321127 w 2714632"/>
              <a:gd name="connsiteY0" fmla="*/ 2755762 h 2767998"/>
              <a:gd name="connsiteX1" fmla="*/ 1193959 w 2714632"/>
              <a:gd name="connsiteY1" fmla="*/ 2755762 h 2767998"/>
              <a:gd name="connsiteX2" fmla="*/ 1206070 w 2714632"/>
              <a:gd name="connsiteY2" fmla="*/ 2628593 h 2767998"/>
              <a:gd name="connsiteX3" fmla="*/ 1097069 w 2714632"/>
              <a:gd name="connsiteY3" fmla="*/ 2295534 h 2767998"/>
              <a:gd name="connsiteX4" fmla="*/ 1078902 w 2714632"/>
              <a:gd name="connsiteY4" fmla="*/ 2247089 h 2767998"/>
              <a:gd name="connsiteX5" fmla="*/ 1133403 w 2714632"/>
              <a:gd name="connsiteY5" fmla="*/ 1853473 h 2767998"/>
              <a:gd name="connsiteX6" fmla="*/ 1109180 w 2714632"/>
              <a:gd name="connsiteY6" fmla="*/ 1677860 h 2767998"/>
              <a:gd name="connsiteX7" fmla="*/ 1103125 w 2714632"/>
              <a:gd name="connsiteY7" fmla="*/ 1284244 h 2767998"/>
              <a:gd name="connsiteX8" fmla="*/ 1133403 w 2714632"/>
              <a:gd name="connsiteY8" fmla="*/ 1102575 h 2767998"/>
              <a:gd name="connsiteX9" fmla="*/ 1157625 w 2714632"/>
              <a:gd name="connsiteY9" fmla="*/ 963295 h 2767998"/>
              <a:gd name="connsiteX10" fmla="*/ 1030457 w 2714632"/>
              <a:gd name="connsiteY10" fmla="*/ 630236 h 2767998"/>
              <a:gd name="connsiteX11" fmla="*/ 739787 w 2714632"/>
              <a:gd name="connsiteY11" fmla="*/ 612069 h 2767998"/>
              <a:gd name="connsiteX12" fmla="*/ 461228 w 2714632"/>
              <a:gd name="connsiteY12" fmla="*/ 612069 h 2767998"/>
              <a:gd name="connsiteX13" fmla="*/ 249281 w 2714632"/>
              <a:gd name="connsiteY13" fmla="*/ 581791 h 2767998"/>
              <a:gd name="connsiteX14" fmla="*/ 37334 w 2714632"/>
              <a:gd name="connsiteY14" fmla="*/ 587846 h 2767998"/>
              <a:gd name="connsiteX15" fmla="*/ 1000 w 2714632"/>
              <a:gd name="connsiteY15" fmla="*/ 521234 h 2767998"/>
              <a:gd name="connsiteX16" fmla="*/ 49445 w 2714632"/>
              <a:gd name="connsiteY16" fmla="*/ 430400 h 2767998"/>
              <a:gd name="connsiteX17" fmla="*/ 200836 w 2714632"/>
              <a:gd name="connsiteY17" fmla="*/ 448567 h 2767998"/>
              <a:gd name="connsiteX18" fmla="*/ 630786 w 2714632"/>
              <a:gd name="connsiteY18" fmla="*/ 490956 h 2767998"/>
              <a:gd name="connsiteX19" fmla="*/ 691342 w 2714632"/>
              <a:gd name="connsiteY19" fmla="*/ 509123 h 2767998"/>
              <a:gd name="connsiteX20" fmla="*/ 885122 w 2714632"/>
              <a:gd name="connsiteY20" fmla="*/ 490956 h 2767998"/>
              <a:gd name="connsiteX21" fmla="*/ 1121292 w 2714632"/>
              <a:gd name="connsiteY21" fmla="*/ 448567 h 2767998"/>
              <a:gd name="connsiteX22" fmla="*/ 1163681 w 2714632"/>
              <a:gd name="connsiteY22" fmla="*/ 418289 h 2767998"/>
              <a:gd name="connsiteX23" fmla="*/ 1103125 w 2714632"/>
              <a:gd name="connsiteY23" fmla="*/ 188175 h 2767998"/>
              <a:gd name="connsiteX24" fmla="*/ 1260571 w 2714632"/>
              <a:gd name="connsiteY24" fmla="*/ 12562 h 2767998"/>
              <a:gd name="connsiteX25" fmla="*/ 1418017 w 2714632"/>
              <a:gd name="connsiteY25" fmla="*/ 18617 h 2767998"/>
              <a:gd name="connsiteX26" fmla="*/ 1551241 w 2714632"/>
              <a:gd name="connsiteY26" fmla="*/ 54951 h 2767998"/>
              <a:gd name="connsiteX27" fmla="*/ 1599686 w 2714632"/>
              <a:gd name="connsiteY27" fmla="*/ 157897 h 2767998"/>
              <a:gd name="connsiteX28" fmla="*/ 1617853 w 2714632"/>
              <a:gd name="connsiteY28" fmla="*/ 315343 h 2767998"/>
              <a:gd name="connsiteX29" fmla="*/ 1581519 w 2714632"/>
              <a:gd name="connsiteY29" fmla="*/ 406177 h 2767998"/>
              <a:gd name="connsiteX30" fmla="*/ 1751077 w 2714632"/>
              <a:gd name="connsiteY30" fmla="*/ 442511 h 2767998"/>
              <a:gd name="connsiteX31" fmla="*/ 1811633 w 2714632"/>
              <a:gd name="connsiteY31" fmla="*/ 478845 h 2767998"/>
              <a:gd name="connsiteX32" fmla="*/ 1999358 w 2714632"/>
              <a:gd name="connsiteY32" fmla="*/ 472789 h 2767998"/>
              <a:gd name="connsiteX33" fmla="*/ 2199194 w 2714632"/>
              <a:gd name="connsiteY33" fmla="*/ 466734 h 2767998"/>
              <a:gd name="connsiteX34" fmla="*/ 2368751 w 2714632"/>
              <a:gd name="connsiteY34" fmla="*/ 478845 h 2767998"/>
              <a:gd name="connsiteX35" fmla="*/ 2514086 w 2714632"/>
              <a:gd name="connsiteY35" fmla="*/ 454623 h 2767998"/>
              <a:gd name="connsiteX36" fmla="*/ 2689700 w 2714632"/>
              <a:gd name="connsiteY36" fmla="*/ 436456 h 2767998"/>
              <a:gd name="connsiteX37" fmla="*/ 2689700 w 2714632"/>
              <a:gd name="connsiteY37" fmla="*/ 533346 h 2767998"/>
              <a:gd name="connsiteX38" fmla="*/ 2671533 w 2714632"/>
              <a:gd name="connsiteY38" fmla="*/ 581791 h 2767998"/>
              <a:gd name="connsiteX39" fmla="*/ 2168915 w 2714632"/>
              <a:gd name="connsiteY39" fmla="*/ 612069 h 2767998"/>
              <a:gd name="connsiteX40" fmla="*/ 2059914 w 2714632"/>
              <a:gd name="connsiteY40" fmla="*/ 612069 h 2767998"/>
              <a:gd name="connsiteX41" fmla="*/ 1902468 w 2714632"/>
              <a:gd name="connsiteY41" fmla="*/ 642347 h 2767998"/>
              <a:gd name="connsiteX42" fmla="*/ 1726855 w 2714632"/>
              <a:gd name="connsiteY42" fmla="*/ 630236 h 2767998"/>
              <a:gd name="connsiteX43" fmla="*/ 1666298 w 2714632"/>
              <a:gd name="connsiteY43" fmla="*/ 642347 h 2767998"/>
              <a:gd name="connsiteX44" fmla="*/ 1611798 w 2714632"/>
              <a:gd name="connsiteY44" fmla="*/ 781626 h 2767998"/>
              <a:gd name="connsiteX45" fmla="*/ 1581519 w 2714632"/>
              <a:gd name="connsiteY45" fmla="*/ 902739 h 2767998"/>
              <a:gd name="connsiteX46" fmla="*/ 1563353 w 2714632"/>
              <a:gd name="connsiteY46" fmla="*/ 1029907 h 2767998"/>
              <a:gd name="connsiteX47" fmla="*/ 1575464 w 2714632"/>
              <a:gd name="connsiteY47" fmla="*/ 1114686 h 2767998"/>
              <a:gd name="connsiteX48" fmla="*/ 1581519 w 2714632"/>
              <a:gd name="connsiteY48" fmla="*/ 1163131 h 2767998"/>
              <a:gd name="connsiteX49" fmla="*/ 1587575 w 2714632"/>
              <a:gd name="connsiteY49" fmla="*/ 1211576 h 2767998"/>
              <a:gd name="connsiteX50" fmla="*/ 1629964 w 2714632"/>
              <a:gd name="connsiteY50" fmla="*/ 1362967 h 2767998"/>
              <a:gd name="connsiteX51" fmla="*/ 1757133 w 2714632"/>
              <a:gd name="connsiteY51" fmla="*/ 1568858 h 2767998"/>
              <a:gd name="connsiteX52" fmla="*/ 1775300 w 2714632"/>
              <a:gd name="connsiteY52" fmla="*/ 1732360 h 2767998"/>
              <a:gd name="connsiteX53" fmla="*/ 1817689 w 2714632"/>
              <a:gd name="connsiteY53" fmla="*/ 1901918 h 2767998"/>
              <a:gd name="connsiteX54" fmla="*/ 1920635 w 2714632"/>
              <a:gd name="connsiteY54" fmla="*/ 2089642 h 2767998"/>
              <a:gd name="connsiteX55" fmla="*/ 1975135 w 2714632"/>
              <a:gd name="connsiteY55" fmla="*/ 2241033 h 2767998"/>
              <a:gd name="connsiteX56" fmla="*/ 2011469 w 2714632"/>
              <a:gd name="connsiteY56" fmla="*/ 2374257 h 2767998"/>
              <a:gd name="connsiteX57" fmla="*/ 2078081 w 2714632"/>
              <a:gd name="connsiteY57" fmla="*/ 2446925 h 2767998"/>
              <a:gd name="connsiteX58" fmla="*/ 2290028 w 2714632"/>
              <a:gd name="connsiteY58" fmla="*/ 2434813 h 2767998"/>
              <a:gd name="connsiteX59" fmla="*/ 2181027 w 2714632"/>
              <a:gd name="connsiteY59" fmla="*/ 2519592 h 2767998"/>
              <a:gd name="connsiteX60" fmla="*/ 2017525 w 2714632"/>
              <a:gd name="connsiteY60" fmla="*/ 2580148 h 2767998"/>
              <a:gd name="connsiteX61" fmla="*/ 1872190 w 2714632"/>
              <a:gd name="connsiteY61" fmla="*/ 2331868 h 2767998"/>
              <a:gd name="connsiteX62" fmla="*/ 1363517 w 2714632"/>
              <a:gd name="connsiteY62" fmla="*/ 1369023 h 2767998"/>
              <a:gd name="connsiteX63" fmla="*/ 1315072 w 2714632"/>
              <a:gd name="connsiteY63" fmla="*/ 1411412 h 2767998"/>
              <a:gd name="connsiteX64" fmla="*/ 1066791 w 2714632"/>
              <a:gd name="connsiteY64" fmla="*/ 1726305 h 2767998"/>
              <a:gd name="connsiteX65" fmla="*/ 860900 w 2714632"/>
              <a:gd name="connsiteY65" fmla="*/ 2035142 h 2767998"/>
              <a:gd name="connsiteX66" fmla="*/ 679231 w 2714632"/>
              <a:gd name="connsiteY66" fmla="*/ 2380313 h 2767998"/>
              <a:gd name="connsiteX67" fmla="*/ 636841 w 2714632"/>
              <a:gd name="connsiteY67" fmla="*/ 2555926 h 2767998"/>
              <a:gd name="connsiteX68" fmla="*/ 461228 w 2714632"/>
              <a:gd name="connsiteY68" fmla="*/ 2495370 h 2767998"/>
              <a:gd name="connsiteX69" fmla="*/ 576285 w 2714632"/>
              <a:gd name="connsiteY69" fmla="*/ 2356090 h 2767998"/>
              <a:gd name="connsiteX70" fmla="*/ 655008 w 2714632"/>
              <a:gd name="connsiteY70" fmla="*/ 2016975 h 2767998"/>
              <a:gd name="connsiteX71" fmla="*/ 921456 w 2714632"/>
              <a:gd name="connsiteY71" fmla="*/ 1702082 h 2767998"/>
              <a:gd name="connsiteX72" fmla="*/ 1000179 w 2714632"/>
              <a:gd name="connsiteY72" fmla="*/ 1393245 h 2767998"/>
              <a:gd name="connsiteX73" fmla="*/ 1097069 w 2714632"/>
              <a:gd name="connsiteY73" fmla="*/ 1284244 h 2767998"/>
              <a:gd name="connsiteX74" fmla="*/ 1133403 w 2714632"/>
              <a:gd name="connsiteY74" fmla="*/ 1132853 h 27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714632" h="2767998">
                <a:moveTo>
                  <a:pt x="1321127" y="2755762"/>
                </a:moveTo>
                <a:cubicBezTo>
                  <a:pt x="1267131" y="2766359"/>
                  <a:pt x="1213135" y="2776957"/>
                  <a:pt x="1193959" y="2755762"/>
                </a:cubicBezTo>
                <a:cubicBezTo>
                  <a:pt x="1174783" y="2734567"/>
                  <a:pt x="1222218" y="2705298"/>
                  <a:pt x="1206070" y="2628593"/>
                </a:cubicBezTo>
                <a:cubicBezTo>
                  <a:pt x="1189922" y="2551888"/>
                  <a:pt x="1118264" y="2359118"/>
                  <a:pt x="1097069" y="2295534"/>
                </a:cubicBezTo>
                <a:cubicBezTo>
                  <a:pt x="1075874" y="2231950"/>
                  <a:pt x="1072846" y="2320766"/>
                  <a:pt x="1078902" y="2247089"/>
                </a:cubicBezTo>
                <a:cubicBezTo>
                  <a:pt x="1084958" y="2173412"/>
                  <a:pt x="1128357" y="1948344"/>
                  <a:pt x="1133403" y="1853473"/>
                </a:cubicBezTo>
                <a:cubicBezTo>
                  <a:pt x="1138449" y="1758602"/>
                  <a:pt x="1114226" y="1772731"/>
                  <a:pt x="1109180" y="1677860"/>
                </a:cubicBezTo>
                <a:cubicBezTo>
                  <a:pt x="1104134" y="1582989"/>
                  <a:pt x="1099088" y="1380125"/>
                  <a:pt x="1103125" y="1284244"/>
                </a:cubicBezTo>
                <a:cubicBezTo>
                  <a:pt x="1107162" y="1188363"/>
                  <a:pt x="1124320" y="1156066"/>
                  <a:pt x="1133403" y="1102575"/>
                </a:cubicBezTo>
                <a:cubicBezTo>
                  <a:pt x="1142486" y="1049084"/>
                  <a:pt x="1174783" y="1042018"/>
                  <a:pt x="1157625" y="963295"/>
                </a:cubicBezTo>
                <a:cubicBezTo>
                  <a:pt x="1140467" y="884572"/>
                  <a:pt x="1100097" y="688774"/>
                  <a:pt x="1030457" y="630236"/>
                </a:cubicBezTo>
                <a:cubicBezTo>
                  <a:pt x="960817" y="571698"/>
                  <a:pt x="834658" y="615097"/>
                  <a:pt x="739787" y="612069"/>
                </a:cubicBezTo>
                <a:cubicBezTo>
                  <a:pt x="644916" y="609041"/>
                  <a:pt x="542979" y="617115"/>
                  <a:pt x="461228" y="612069"/>
                </a:cubicBezTo>
                <a:cubicBezTo>
                  <a:pt x="379477" y="607023"/>
                  <a:pt x="319930" y="585828"/>
                  <a:pt x="249281" y="581791"/>
                </a:cubicBezTo>
                <a:cubicBezTo>
                  <a:pt x="178632" y="577754"/>
                  <a:pt x="78714" y="597939"/>
                  <a:pt x="37334" y="587846"/>
                </a:cubicBezTo>
                <a:cubicBezTo>
                  <a:pt x="-4046" y="577753"/>
                  <a:pt x="-1018" y="547475"/>
                  <a:pt x="1000" y="521234"/>
                </a:cubicBezTo>
                <a:cubicBezTo>
                  <a:pt x="3018" y="494993"/>
                  <a:pt x="16139" y="442511"/>
                  <a:pt x="49445" y="430400"/>
                </a:cubicBezTo>
                <a:cubicBezTo>
                  <a:pt x="82751" y="418289"/>
                  <a:pt x="200836" y="448567"/>
                  <a:pt x="200836" y="448567"/>
                </a:cubicBezTo>
                <a:lnTo>
                  <a:pt x="630786" y="490956"/>
                </a:lnTo>
                <a:cubicBezTo>
                  <a:pt x="712537" y="501049"/>
                  <a:pt x="648953" y="509123"/>
                  <a:pt x="691342" y="509123"/>
                </a:cubicBezTo>
                <a:cubicBezTo>
                  <a:pt x="733731" y="509123"/>
                  <a:pt x="813464" y="501049"/>
                  <a:pt x="885122" y="490956"/>
                </a:cubicBezTo>
                <a:cubicBezTo>
                  <a:pt x="956780" y="480863"/>
                  <a:pt x="1074865" y="460678"/>
                  <a:pt x="1121292" y="448567"/>
                </a:cubicBezTo>
                <a:cubicBezTo>
                  <a:pt x="1167718" y="436456"/>
                  <a:pt x="1166709" y="461688"/>
                  <a:pt x="1163681" y="418289"/>
                </a:cubicBezTo>
                <a:cubicBezTo>
                  <a:pt x="1160653" y="374890"/>
                  <a:pt x="1086977" y="255796"/>
                  <a:pt x="1103125" y="188175"/>
                </a:cubicBezTo>
                <a:cubicBezTo>
                  <a:pt x="1119273" y="120554"/>
                  <a:pt x="1208089" y="40822"/>
                  <a:pt x="1260571" y="12562"/>
                </a:cubicBezTo>
                <a:cubicBezTo>
                  <a:pt x="1313053" y="-15698"/>
                  <a:pt x="1369572" y="11552"/>
                  <a:pt x="1418017" y="18617"/>
                </a:cubicBezTo>
                <a:cubicBezTo>
                  <a:pt x="1466462" y="25682"/>
                  <a:pt x="1520963" y="31738"/>
                  <a:pt x="1551241" y="54951"/>
                </a:cubicBezTo>
                <a:cubicBezTo>
                  <a:pt x="1581519" y="78164"/>
                  <a:pt x="1588584" y="114498"/>
                  <a:pt x="1599686" y="157897"/>
                </a:cubicBezTo>
                <a:cubicBezTo>
                  <a:pt x="1610788" y="201296"/>
                  <a:pt x="1620881" y="273963"/>
                  <a:pt x="1617853" y="315343"/>
                </a:cubicBezTo>
                <a:cubicBezTo>
                  <a:pt x="1614825" y="356723"/>
                  <a:pt x="1559315" y="384982"/>
                  <a:pt x="1581519" y="406177"/>
                </a:cubicBezTo>
                <a:cubicBezTo>
                  <a:pt x="1603723" y="427372"/>
                  <a:pt x="1712725" y="430400"/>
                  <a:pt x="1751077" y="442511"/>
                </a:cubicBezTo>
                <a:cubicBezTo>
                  <a:pt x="1789429" y="454622"/>
                  <a:pt x="1770253" y="473799"/>
                  <a:pt x="1811633" y="478845"/>
                </a:cubicBezTo>
                <a:cubicBezTo>
                  <a:pt x="1853013" y="483891"/>
                  <a:pt x="1999358" y="472789"/>
                  <a:pt x="1999358" y="472789"/>
                </a:cubicBezTo>
                <a:cubicBezTo>
                  <a:pt x="2063951" y="470771"/>
                  <a:pt x="2137629" y="465725"/>
                  <a:pt x="2199194" y="466734"/>
                </a:cubicBezTo>
                <a:cubicBezTo>
                  <a:pt x="2260759" y="467743"/>
                  <a:pt x="2316269" y="480863"/>
                  <a:pt x="2368751" y="478845"/>
                </a:cubicBezTo>
                <a:cubicBezTo>
                  <a:pt x="2421233" y="476827"/>
                  <a:pt x="2460595" y="461688"/>
                  <a:pt x="2514086" y="454623"/>
                </a:cubicBezTo>
                <a:cubicBezTo>
                  <a:pt x="2567577" y="447558"/>
                  <a:pt x="2660431" y="423335"/>
                  <a:pt x="2689700" y="436456"/>
                </a:cubicBezTo>
                <a:cubicBezTo>
                  <a:pt x="2718969" y="449577"/>
                  <a:pt x="2692728" y="509124"/>
                  <a:pt x="2689700" y="533346"/>
                </a:cubicBezTo>
                <a:cubicBezTo>
                  <a:pt x="2686672" y="557568"/>
                  <a:pt x="2758331" y="568670"/>
                  <a:pt x="2671533" y="581791"/>
                </a:cubicBezTo>
                <a:cubicBezTo>
                  <a:pt x="2584736" y="594911"/>
                  <a:pt x="2270851" y="607023"/>
                  <a:pt x="2168915" y="612069"/>
                </a:cubicBezTo>
                <a:cubicBezTo>
                  <a:pt x="2066979" y="617115"/>
                  <a:pt x="2104322" y="607023"/>
                  <a:pt x="2059914" y="612069"/>
                </a:cubicBezTo>
                <a:cubicBezTo>
                  <a:pt x="2015506" y="617115"/>
                  <a:pt x="1957978" y="639319"/>
                  <a:pt x="1902468" y="642347"/>
                </a:cubicBezTo>
                <a:cubicBezTo>
                  <a:pt x="1846958" y="645375"/>
                  <a:pt x="1766217" y="630236"/>
                  <a:pt x="1726855" y="630236"/>
                </a:cubicBezTo>
                <a:cubicBezTo>
                  <a:pt x="1687493" y="630236"/>
                  <a:pt x="1685474" y="617115"/>
                  <a:pt x="1666298" y="642347"/>
                </a:cubicBezTo>
                <a:cubicBezTo>
                  <a:pt x="1647122" y="667579"/>
                  <a:pt x="1625928" y="738227"/>
                  <a:pt x="1611798" y="781626"/>
                </a:cubicBezTo>
                <a:cubicBezTo>
                  <a:pt x="1597668" y="825025"/>
                  <a:pt x="1589593" y="861359"/>
                  <a:pt x="1581519" y="902739"/>
                </a:cubicBezTo>
                <a:cubicBezTo>
                  <a:pt x="1573445" y="944119"/>
                  <a:pt x="1564362" y="994583"/>
                  <a:pt x="1563353" y="1029907"/>
                </a:cubicBezTo>
                <a:cubicBezTo>
                  <a:pt x="1562344" y="1065231"/>
                  <a:pt x="1572436" y="1092482"/>
                  <a:pt x="1575464" y="1114686"/>
                </a:cubicBezTo>
                <a:cubicBezTo>
                  <a:pt x="1578492" y="1136890"/>
                  <a:pt x="1581519" y="1163131"/>
                  <a:pt x="1581519" y="1163131"/>
                </a:cubicBezTo>
                <a:cubicBezTo>
                  <a:pt x="1583537" y="1179279"/>
                  <a:pt x="1579501" y="1178270"/>
                  <a:pt x="1587575" y="1211576"/>
                </a:cubicBezTo>
                <a:cubicBezTo>
                  <a:pt x="1595649" y="1244882"/>
                  <a:pt x="1601704" y="1303420"/>
                  <a:pt x="1629964" y="1362967"/>
                </a:cubicBezTo>
                <a:cubicBezTo>
                  <a:pt x="1658224" y="1422514"/>
                  <a:pt x="1732910" y="1507293"/>
                  <a:pt x="1757133" y="1568858"/>
                </a:cubicBezTo>
                <a:cubicBezTo>
                  <a:pt x="1781356" y="1630423"/>
                  <a:pt x="1765207" y="1676850"/>
                  <a:pt x="1775300" y="1732360"/>
                </a:cubicBezTo>
                <a:cubicBezTo>
                  <a:pt x="1785393" y="1787870"/>
                  <a:pt x="1793467" y="1842371"/>
                  <a:pt x="1817689" y="1901918"/>
                </a:cubicBezTo>
                <a:cubicBezTo>
                  <a:pt x="1841912" y="1961465"/>
                  <a:pt x="1894394" y="2033123"/>
                  <a:pt x="1920635" y="2089642"/>
                </a:cubicBezTo>
                <a:cubicBezTo>
                  <a:pt x="1946876" y="2146161"/>
                  <a:pt x="1959996" y="2193597"/>
                  <a:pt x="1975135" y="2241033"/>
                </a:cubicBezTo>
                <a:cubicBezTo>
                  <a:pt x="1990274" y="2288469"/>
                  <a:pt x="1994311" y="2339942"/>
                  <a:pt x="2011469" y="2374257"/>
                </a:cubicBezTo>
                <a:cubicBezTo>
                  <a:pt x="2028627" y="2408572"/>
                  <a:pt x="2031655" y="2436832"/>
                  <a:pt x="2078081" y="2446925"/>
                </a:cubicBezTo>
                <a:cubicBezTo>
                  <a:pt x="2124508" y="2457018"/>
                  <a:pt x="2272870" y="2422702"/>
                  <a:pt x="2290028" y="2434813"/>
                </a:cubicBezTo>
                <a:cubicBezTo>
                  <a:pt x="2307186" y="2446924"/>
                  <a:pt x="2226444" y="2495370"/>
                  <a:pt x="2181027" y="2519592"/>
                </a:cubicBezTo>
                <a:cubicBezTo>
                  <a:pt x="2135610" y="2543814"/>
                  <a:pt x="2068998" y="2611435"/>
                  <a:pt x="2017525" y="2580148"/>
                </a:cubicBezTo>
                <a:cubicBezTo>
                  <a:pt x="1966052" y="2548861"/>
                  <a:pt x="1981191" y="2533722"/>
                  <a:pt x="1872190" y="2331868"/>
                </a:cubicBezTo>
                <a:cubicBezTo>
                  <a:pt x="1763189" y="2130014"/>
                  <a:pt x="1456370" y="1522432"/>
                  <a:pt x="1363517" y="1369023"/>
                </a:cubicBezTo>
                <a:cubicBezTo>
                  <a:pt x="1270664" y="1215614"/>
                  <a:pt x="1364526" y="1351865"/>
                  <a:pt x="1315072" y="1411412"/>
                </a:cubicBezTo>
                <a:cubicBezTo>
                  <a:pt x="1265618" y="1470959"/>
                  <a:pt x="1142486" y="1622350"/>
                  <a:pt x="1066791" y="1726305"/>
                </a:cubicBezTo>
                <a:cubicBezTo>
                  <a:pt x="991096" y="1830260"/>
                  <a:pt x="925493" y="1926141"/>
                  <a:pt x="860900" y="2035142"/>
                </a:cubicBezTo>
                <a:cubicBezTo>
                  <a:pt x="796307" y="2144143"/>
                  <a:pt x="716574" y="2293516"/>
                  <a:pt x="679231" y="2380313"/>
                </a:cubicBezTo>
                <a:cubicBezTo>
                  <a:pt x="641888" y="2467110"/>
                  <a:pt x="673175" y="2536750"/>
                  <a:pt x="636841" y="2555926"/>
                </a:cubicBezTo>
                <a:cubicBezTo>
                  <a:pt x="600507" y="2575102"/>
                  <a:pt x="471321" y="2528676"/>
                  <a:pt x="461228" y="2495370"/>
                </a:cubicBezTo>
                <a:cubicBezTo>
                  <a:pt x="451135" y="2462064"/>
                  <a:pt x="543988" y="2435822"/>
                  <a:pt x="576285" y="2356090"/>
                </a:cubicBezTo>
                <a:cubicBezTo>
                  <a:pt x="608582" y="2276358"/>
                  <a:pt x="597480" y="2125976"/>
                  <a:pt x="655008" y="2016975"/>
                </a:cubicBezTo>
                <a:cubicBezTo>
                  <a:pt x="712536" y="1907974"/>
                  <a:pt x="863927" y="1806037"/>
                  <a:pt x="921456" y="1702082"/>
                </a:cubicBezTo>
                <a:cubicBezTo>
                  <a:pt x="978985" y="1598127"/>
                  <a:pt x="970910" y="1462885"/>
                  <a:pt x="1000179" y="1393245"/>
                </a:cubicBezTo>
                <a:cubicBezTo>
                  <a:pt x="1029448" y="1323605"/>
                  <a:pt x="1074865" y="1327643"/>
                  <a:pt x="1097069" y="1284244"/>
                </a:cubicBezTo>
                <a:cubicBezTo>
                  <a:pt x="1119273" y="1240845"/>
                  <a:pt x="1126338" y="1186849"/>
                  <a:pt x="1133403" y="1132853"/>
                </a:cubicBezTo>
              </a:path>
            </a:pathLst>
          </a:custGeom>
          <a:solidFill>
            <a:srgbClr val="FF0030">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DB460CA2-05F7-A044-980D-F6E226260334}"/>
              </a:ext>
            </a:extLst>
          </p:cNvPr>
          <p:cNvSpPr/>
          <p:nvPr/>
        </p:nvSpPr>
        <p:spPr>
          <a:xfrm>
            <a:off x="1650263" y="2971632"/>
            <a:ext cx="88218" cy="452015"/>
          </a:xfrm>
          <a:custGeom>
            <a:avLst/>
            <a:gdLst>
              <a:gd name="connsiteX0" fmla="*/ 87703 w 88218"/>
              <a:gd name="connsiteY0" fmla="*/ 316575 h 452015"/>
              <a:gd name="connsiteX1" fmla="*/ 45313 w 88218"/>
              <a:gd name="connsiteY1" fmla="*/ 7738 h 452015"/>
              <a:gd name="connsiteX2" fmla="*/ 2924 w 88218"/>
              <a:gd name="connsiteY2" fmla="*/ 122794 h 452015"/>
              <a:gd name="connsiteX3" fmla="*/ 15035 w 88218"/>
              <a:gd name="connsiteY3" fmla="*/ 443743 h 452015"/>
              <a:gd name="connsiteX4" fmla="*/ 87703 w 88218"/>
              <a:gd name="connsiteY4" fmla="*/ 316575 h 452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18" h="452015">
                <a:moveTo>
                  <a:pt x="87703" y="316575"/>
                </a:moveTo>
                <a:cubicBezTo>
                  <a:pt x="92749" y="243907"/>
                  <a:pt x="59443" y="40035"/>
                  <a:pt x="45313" y="7738"/>
                </a:cubicBezTo>
                <a:cubicBezTo>
                  <a:pt x="31183" y="-24559"/>
                  <a:pt x="7970" y="50126"/>
                  <a:pt x="2924" y="122794"/>
                </a:cubicBezTo>
                <a:cubicBezTo>
                  <a:pt x="-2122" y="195462"/>
                  <a:pt x="-2123" y="407409"/>
                  <a:pt x="15035" y="443743"/>
                </a:cubicBezTo>
                <a:cubicBezTo>
                  <a:pt x="32192" y="480077"/>
                  <a:pt x="82657" y="389243"/>
                  <a:pt x="87703" y="316575"/>
                </a:cubicBezTo>
                <a:close/>
              </a:path>
            </a:pathLst>
          </a:custGeom>
          <a:solidFill>
            <a:srgbClr val="FF0030">
              <a:alpha val="4588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Freeform 11">
            <a:extLst>
              <a:ext uri="{FF2B5EF4-FFF2-40B4-BE49-F238E27FC236}">
                <a16:creationId xmlns:a16="http://schemas.microsoft.com/office/drawing/2014/main" id="{60C47AFF-88B9-1142-946A-BC24117338B1}"/>
              </a:ext>
            </a:extLst>
          </p:cNvPr>
          <p:cNvSpPr/>
          <p:nvPr/>
        </p:nvSpPr>
        <p:spPr>
          <a:xfrm>
            <a:off x="1671877" y="3149900"/>
            <a:ext cx="244399" cy="679348"/>
          </a:xfrm>
          <a:custGeom>
            <a:avLst/>
            <a:gdLst>
              <a:gd name="connsiteX0" fmla="*/ 138756 w 244399"/>
              <a:gd name="connsiteY0" fmla="*/ 677258 h 679348"/>
              <a:gd name="connsiteX1" fmla="*/ 187201 w 244399"/>
              <a:gd name="connsiteY1" fmla="*/ 356309 h 679348"/>
              <a:gd name="connsiteX2" fmla="*/ 241702 w 244399"/>
              <a:gd name="connsiteY2" fmla="*/ 53528 h 679348"/>
              <a:gd name="connsiteX3" fmla="*/ 211424 w 244399"/>
              <a:gd name="connsiteY3" fmla="*/ 23250 h 679348"/>
              <a:gd name="connsiteX4" fmla="*/ 5532 w 244399"/>
              <a:gd name="connsiteY4" fmla="*/ 301809 h 679348"/>
              <a:gd name="connsiteX5" fmla="*/ 60033 w 244399"/>
              <a:gd name="connsiteY5" fmla="*/ 247308 h 679348"/>
              <a:gd name="connsiteX6" fmla="*/ 72144 w 244399"/>
              <a:gd name="connsiteY6" fmla="*/ 483477 h 679348"/>
              <a:gd name="connsiteX7" fmla="*/ 138756 w 244399"/>
              <a:gd name="connsiteY7" fmla="*/ 677258 h 67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99" h="679348">
                <a:moveTo>
                  <a:pt x="138756" y="677258"/>
                </a:moveTo>
                <a:cubicBezTo>
                  <a:pt x="157932" y="656063"/>
                  <a:pt x="170043" y="460264"/>
                  <a:pt x="187201" y="356309"/>
                </a:cubicBezTo>
                <a:cubicBezTo>
                  <a:pt x="204359" y="252354"/>
                  <a:pt x="241702" y="53528"/>
                  <a:pt x="241702" y="53528"/>
                </a:cubicBezTo>
                <a:cubicBezTo>
                  <a:pt x="245739" y="-1982"/>
                  <a:pt x="250786" y="-18130"/>
                  <a:pt x="211424" y="23250"/>
                </a:cubicBezTo>
                <a:cubicBezTo>
                  <a:pt x="172062" y="64630"/>
                  <a:pt x="30764" y="264466"/>
                  <a:pt x="5532" y="301809"/>
                </a:cubicBezTo>
                <a:cubicBezTo>
                  <a:pt x="-19700" y="339152"/>
                  <a:pt x="48931" y="217030"/>
                  <a:pt x="60033" y="247308"/>
                </a:cubicBezTo>
                <a:cubicBezTo>
                  <a:pt x="71135" y="277586"/>
                  <a:pt x="61042" y="413837"/>
                  <a:pt x="72144" y="483477"/>
                </a:cubicBezTo>
                <a:cubicBezTo>
                  <a:pt x="83246" y="553117"/>
                  <a:pt x="119580" y="698453"/>
                  <a:pt x="138756" y="677258"/>
                </a:cubicBezTo>
                <a:close/>
              </a:path>
            </a:pathLst>
          </a:custGeom>
          <a:solidFill>
            <a:srgbClr val="FF0030">
              <a:alpha val="4588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BABC17E9-1F2F-6B42-8CDD-78F4B54A7EBB}"/>
              </a:ext>
            </a:extLst>
          </p:cNvPr>
          <p:cNvSpPr txBox="1"/>
          <p:nvPr/>
        </p:nvSpPr>
        <p:spPr>
          <a:xfrm rot="20747271">
            <a:off x="5110658" y="3919415"/>
            <a:ext cx="4346272" cy="923330"/>
          </a:xfrm>
          <a:prstGeom prst="rect">
            <a:avLst/>
          </a:prstGeom>
          <a:noFill/>
        </p:spPr>
        <p:txBody>
          <a:bodyPr wrap="square" rtlCol="0">
            <a:spAutoFit/>
          </a:bodyPr>
          <a:lstStyle/>
          <a:p>
            <a:pPr algn="ctr"/>
            <a:r>
              <a:rPr lang="en-US" sz="5400" dirty="0" err="1">
                <a:solidFill>
                  <a:srgbClr val="C00000"/>
                </a:solidFill>
                <a:latin typeface="Ink Free" panose="03080402000500000000" pitchFamily="66" charset="0"/>
              </a:rPr>
              <a:t>Metonymie</a:t>
            </a:r>
            <a:endParaRPr lang="en-US" sz="3600" dirty="0" err="1">
              <a:solidFill>
                <a:srgbClr val="C00000"/>
              </a:solidFill>
              <a:latin typeface="Ink Free" panose="03080402000500000000" pitchFamily="66" charset="0"/>
            </a:endParaRPr>
          </a:p>
        </p:txBody>
      </p:sp>
    </p:spTree>
    <p:extLst>
      <p:ext uri="{BB962C8B-B14F-4D97-AF65-F5344CB8AC3E}">
        <p14:creationId xmlns:p14="http://schemas.microsoft.com/office/powerpoint/2010/main" val="411154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7F57-CB8B-1742-B602-F34C1F4FC602}"/>
              </a:ext>
            </a:extLst>
          </p:cNvPr>
          <p:cNvSpPr>
            <a:spLocks noGrp="1"/>
          </p:cNvSpPr>
          <p:nvPr>
            <p:ph type="title"/>
          </p:nvPr>
        </p:nvSpPr>
        <p:spPr/>
        <p:txBody>
          <a:bodyPr/>
          <a:lstStyle/>
          <a:p>
            <a:r>
              <a:rPr lang="en-US"/>
              <a:t>Beispiel: </a:t>
            </a:r>
            <a:r>
              <a:rPr lang="en-US" i="1"/>
              <a:t>Bein</a:t>
            </a:r>
            <a:endParaRPr lang="en-US"/>
          </a:p>
        </p:txBody>
      </p:sp>
      <p:sp>
        <p:nvSpPr>
          <p:cNvPr id="3" name="Footer Placeholder 2">
            <a:extLst>
              <a:ext uri="{FF2B5EF4-FFF2-40B4-BE49-F238E27FC236}">
                <a16:creationId xmlns:a16="http://schemas.microsoft.com/office/drawing/2014/main" id="{794D0823-B4D2-9E48-8D72-340C3C9329F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B3EF28A-333B-9046-8434-0DB80D37A143}"/>
              </a:ext>
            </a:extLst>
          </p:cNvPr>
          <p:cNvSpPr>
            <a:spLocks noGrp="1"/>
          </p:cNvSpPr>
          <p:nvPr>
            <p:ph type="sldNum" sz="quarter" idx="12"/>
          </p:nvPr>
        </p:nvSpPr>
        <p:spPr/>
        <p:txBody>
          <a:bodyPr/>
          <a:lstStyle/>
          <a:p>
            <a:fld id="{9D195BCC-3514-4B1B-9C18-24F3D67EC549}" type="slidenum">
              <a:rPr lang="de-DE" smtClean="0"/>
              <a:t>17</a:t>
            </a:fld>
            <a:endParaRPr lang="de-DE" dirty="0"/>
          </a:p>
        </p:txBody>
      </p:sp>
      <p:sp>
        <p:nvSpPr>
          <p:cNvPr id="5" name="Text Placeholder 4">
            <a:extLst>
              <a:ext uri="{FF2B5EF4-FFF2-40B4-BE49-F238E27FC236}">
                <a16:creationId xmlns:a16="http://schemas.microsoft.com/office/drawing/2014/main" id="{B89F5E55-0E4F-8B41-B915-6DB264B2493C}"/>
              </a:ext>
            </a:extLst>
          </p:cNvPr>
          <p:cNvSpPr>
            <a:spLocks noGrp="1"/>
          </p:cNvSpPr>
          <p:nvPr>
            <p:ph type="body" sz="quarter" idx="13"/>
          </p:nvPr>
        </p:nvSpPr>
        <p:spPr>
          <a:xfrm>
            <a:off x="1187624" y="1389533"/>
            <a:ext cx="8096250" cy="3492500"/>
          </a:xfrm>
        </p:spPr>
        <p:txBody>
          <a:bodyPr/>
          <a:lstStyle/>
          <a:p>
            <a:r>
              <a:rPr lang="en-US" i="1">
                <a:solidFill>
                  <a:schemeClr val="bg1">
                    <a:lumMod val="50000"/>
                  </a:schemeClr>
                </a:solidFill>
              </a:rPr>
              <a:t>Dinumerauerunt omnia </a:t>
            </a:r>
            <a:r>
              <a:rPr lang="en-US" i="1">
                <a:solidFill>
                  <a:schemeClr val="accent4">
                    <a:lumMod val="40000"/>
                    <a:lumOff val="60000"/>
                  </a:schemeClr>
                </a:solidFill>
              </a:rPr>
              <a:t>ossa</a:t>
            </a:r>
            <a:r>
              <a:rPr lang="en-US" i="1">
                <a:solidFill>
                  <a:schemeClr val="bg1">
                    <a:lumMod val="50000"/>
                  </a:schemeClr>
                </a:solidFill>
              </a:rPr>
              <a:t> mea. </a:t>
            </a:r>
            <a:br>
              <a:rPr lang="en-US" i="1"/>
            </a:br>
            <a:r>
              <a:rPr lang="en-US" i="1"/>
              <a:t>Sie gezalton alliu miniu </a:t>
            </a:r>
            <a:r>
              <a:rPr lang="en-US" i="1">
                <a:solidFill>
                  <a:srgbClr val="C00000"/>
                </a:solidFill>
              </a:rPr>
              <a:t>bêin</a:t>
            </a:r>
            <a:r>
              <a:rPr lang="en-US" i="1"/>
              <a:t> </a:t>
            </a:r>
            <a:br>
              <a:rPr lang="en-US"/>
            </a:br>
            <a:r>
              <a:rPr lang="en-US"/>
              <a:t>(Notker, Psalter, 11. Jh.)</a:t>
            </a:r>
          </a:p>
          <a:p>
            <a:endParaRPr lang="en-US"/>
          </a:p>
          <a:p>
            <a:r>
              <a:rPr lang="en-US"/>
              <a:t>durch unſer brode nam er </a:t>
            </a:r>
            <a:r>
              <a:rPr lang="en-US">
                <a:solidFill>
                  <a:srgbClr val="C00000"/>
                </a:solidFill>
              </a:rPr>
              <a:t>bain</a:t>
            </a:r>
            <a:r>
              <a:rPr lang="en-US"/>
              <a:t> und flaiſc </a:t>
            </a:r>
            <a:br>
              <a:rPr lang="en-US"/>
            </a:br>
            <a:r>
              <a:rPr lang="en-US"/>
              <a:t>(Kaiserchronik, 12. Jh.)</a:t>
            </a:r>
          </a:p>
          <a:p>
            <a:endParaRPr lang="en-US"/>
          </a:p>
          <a:p>
            <a:r>
              <a:rPr lang="en-US"/>
              <a:t>Mít tíen </a:t>
            </a:r>
            <a:r>
              <a:rPr lang="en-US">
                <a:solidFill>
                  <a:srgbClr val="C00000"/>
                </a:solidFill>
              </a:rPr>
              <a:t>béinen</a:t>
            </a:r>
            <a:r>
              <a:rPr lang="en-US"/>
              <a:t> tréttot ér cętum </a:t>
            </a:r>
            <a:br>
              <a:rPr lang="en-US"/>
            </a:br>
            <a:r>
              <a:rPr lang="en-US"/>
              <a:t>'Mit den Beinen tritt er den Walfisch'</a:t>
            </a:r>
            <a:br>
              <a:rPr lang="en-US"/>
            </a:br>
            <a:r>
              <a:rPr lang="en-US"/>
              <a:t>(Notker, Martianus Capella, 11. Jh.)</a:t>
            </a:r>
          </a:p>
        </p:txBody>
      </p:sp>
      <p:pic>
        <p:nvPicPr>
          <p:cNvPr id="2050" name="Picture 2" descr="Kickboxing, Karate, Fight, Girl, Kick, Sport, Woman">
            <a:extLst>
              <a:ext uri="{FF2B5EF4-FFF2-40B4-BE49-F238E27FC236}">
                <a16:creationId xmlns:a16="http://schemas.microsoft.com/office/drawing/2014/main" id="{2377F407-5364-5644-ADA1-0B75C385D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951" y="1406028"/>
            <a:ext cx="4061553" cy="3674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one, Dog, Skeleton">
            <a:extLst>
              <a:ext uri="{FF2B5EF4-FFF2-40B4-BE49-F238E27FC236}">
                <a16:creationId xmlns:a16="http://schemas.microsoft.com/office/drawing/2014/main" id="{49DDB6AD-18E2-E74E-9490-2A0C8DCC1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 y="330910"/>
            <a:ext cx="3419872" cy="1709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Kickboxing, Karate, Fight, Girl, Kick, Sport, Woman">
            <a:extLst>
              <a:ext uri="{FF2B5EF4-FFF2-40B4-BE49-F238E27FC236}">
                <a16:creationId xmlns:a16="http://schemas.microsoft.com/office/drawing/2014/main" id="{6E6E4FBD-2A32-E34F-9728-FDFDCD4D54DE}"/>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t="47493" r="33242" b="34869"/>
          <a:stretch/>
        </p:blipFill>
        <p:spPr bwMode="auto">
          <a:xfrm>
            <a:off x="5046951" y="3150989"/>
            <a:ext cx="2711404"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6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4A78-4B28-9E41-9E15-20D0A980086A}"/>
              </a:ext>
            </a:extLst>
          </p:cNvPr>
          <p:cNvSpPr>
            <a:spLocks noGrp="1"/>
          </p:cNvSpPr>
          <p:nvPr>
            <p:ph type="title"/>
          </p:nvPr>
        </p:nvSpPr>
        <p:spPr/>
        <p:txBody>
          <a:bodyPr/>
          <a:lstStyle/>
          <a:p>
            <a:r>
              <a:rPr lang="en-US"/>
              <a:t>Konnotation und Denotation</a:t>
            </a:r>
          </a:p>
        </p:txBody>
      </p:sp>
      <p:sp>
        <p:nvSpPr>
          <p:cNvPr id="3" name="Footer Placeholder 2">
            <a:extLst>
              <a:ext uri="{FF2B5EF4-FFF2-40B4-BE49-F238E27FC236}">
                <a16:creationId xmlns:a16="http://schemas.microsoft.com/office/drawing/2014/main" id="{67A3BD7B-E5E7-8D40-ABC5-3859E0A4C9A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826BF0D-C578-D044-A8DD-1C6B69E5773A}"/>
              </a:ext>
            </a:extLst>
          </p:cNvPr>
          <p:cNvSpPr>
            <a:spLocks noGrp="1"/>
          </p:cNvSpPr>
          <p:nvPr>
            <p:ph type="sldNum" sz="quarter" idx="12"/>
          </p:nvPr>
        </p:nvSpPr>
        <p:spPr/>
        <p:txBody>
          <a:bodyPr/>
          <a:lstStyle/>
          <a:p>
            <a:fld id="{9D195BCC-3514-4B1B-9C18-24F3D67EC549}" type="slidenum">
              <a:rPr lang="de-DE" smtClean="0"/>
              <a:t>18</a:t>
            </a:fld>
            <a:endParaRPr lang="de-DE" dirty="0"/>
          </a:p>
        </p:txBody>
      </p:sp>
      <p:pic>
        <p:nvPicPr>
          <p:cNvPr id="3074" name="Picture 2" descr="Headstone, Cemetery, Grave, Graveyard, Death, Memorial">
            <a:extLst>
              <a:ext uri="{FF2B5EF4-FFF2-40B4-BE49-F238E27FC236}">
                <a16:creationId xmlns:a16="http://schemas.microsoft.com/office/drawing/2014/main" id="{26DB88E2-7185-0D4C-9053-2AD75BFB4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731" y="1628835"/>
            <a:ext cx="2963888"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2B676B-D073-154D-9FE7-F299DC5635B6}"/>
              </a:ext>
            </a:extLst>
          </p:cNvPr>
          <p:cNvSpPr txBox="1"/>
          <p:nvPr/>
        </p:nvSpPr>
        <p:spPr>
          <a:xfrm>
            <a:off x="257603" y="1842210"/>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sterben</a:t>
            </a:r>
            <a:endParaRPr lang="en-US" sz="2000" dirty="0" err="1">
              <a:solidFill>
                <a:srgbClr val="006AB3"/>
              </a:solidFill>
              <a:latin typeface="Bradley Hand" pitchFamily="2" charset="77"/>
            </a:endParaRPr>
          </a:p>
        </p:txBody>
      </p:sp>
      <p:sp>
        <p:nvSpPr>
          <p:cNvPr id="8" name="TextBox 7">
            <a:extLst>
              <a:ext uri="{FF2B5EF4-FFF2-40B4-BE49-F238E27FC236}">
                <a16:creationId xmlns:a16="http://schemas.microsoft.com/office/drawing/2014/main" id="{E0F93504-31A9-3E49-B48C-6E8A0EF64F26}"/>
              </a:ext>
            </a:extLst>
          </p:cNvPr>
          <p:cNvSpPr txBox="1"/>
          <p:nvPr/>
        </p:nvSpPr>
        <p:spPr>
          <a:xfrm>
            <a:off x="6822250" y="1067564"/>
            <a:ext cx="1872208" cy="1384995"/>
          </a:xfrm>
          <a:prstGeom prst="rect">
            <a:avLst/>
          </a:prstGeom>
          <a:noFill/>
        </p:spPr>
        <p:txBody>
          <a:bodyPr wrap="square" rtlCol="0">
            <a:spAutoFit/>
          </a:bodyPr>
          <a:lstStyle/>
          <a:p>
            <a:pPr algn="ctr"/>
            <a:r>
              <a:rPr lang="en-US" sz="2800" dirty="0" err="1">
                <a:solidFill>
                  <a:srgbClr val="006AB3"/>
                </a:solidFill>
                <a:latin typeface="Bradley Hand" pitchFamily="2" charset="77"/>
              </a:rPr>
              <a:t>das Zeitliche segnen</a:t>
            </a:r>
            <a:endParaRPr lang="en-US" sz="2000" dirty="0" err="1">
              <a:solidFill>
                <a:srgbClr val="006AB3"/>
              </a:solidFill>
              <a:latin typeface="Bradley Hand" pitchFamily="2" charset="77"/>
            </a:endParaRPr>
          </a:p>
        </p:txBody>
      </p:sp>
      <p:sp>
        <p:nvSpPr>
          <p:cNvPr id="9" name="TextBox 8">
            <a:extLst>
              <a:ext uri="{FF2B5EF4-FFF2-40B4-BE49-F238E27FC236}">
                <a16:creationId xmlns:a16="http://schemas.microsoft.com/office/drawing/2014/main" id="{E7610633-0A46-A145-A155-5574FCD13832}"/>
              </a:ext>
            </a:extLst>
          </p:cNvPr>
          <p:cNvSpPr txBox="1"/>
          <p:nvPr/>
        </p:nvSpPr>
        <p:spPr>
          <a:xfrm>
            <a:off x="733830" y="3311520"/>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krepieren</a:t>
            </a:r>
            <a:endParaRPr lang="en-US" sz="2000" dirty="0" err="1">
              <a:solidFill>
                <a:srgbClr val="006AB3"/>
              </a:solidFill>
              <a:latin typeface="Bradley Hand" pitchFamily="2" charset="77"/>
            </a:endParaRPr>
          </a:p>
        </p:txBody>
      </p:sp>
      <p:sp>
        <p:nvSpPr>
          <p:cNvPr id="10" name="TextBox 9">
            <a:extLst>
              <a:ext uri="{FF2B5EF4-FFF2-40B4-BE49-F238E27FC236}">
                <a16:creationId xmlns:a16="http://schemas.microsoft.com/office/drawing/2014/main" id="{D2FA97B2-611C-7745-8A2F-FF33F90B3B99}"/>
              </a:ext>
            </a:extLst>
          </p:cNvPr>
          <p:cNvSpPr txBox="1"/>
          <p:nvPr/>
        </p:nvSpPr>
        <p:spPr>
          <a:xfrm>
            <a:off x="7009539" y="3512304"/>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abnippeln</a:t>
            </a:r>
            <a:endParaRPr lang="en-US" sz="2000" dirty="0" err="1">
              <a:solidFill>
                <a:srgbClr val="006AB3"/>
              </a:solidFill>
              <a:latin typeface="Bradley Hand" pitchFamily="2" charset="77"/>
            </a:endParaRPr>
          </a:p>
        </p:txBody>
      </p:sp>
      <p:sp>
        <p:nvSpPr>
          <p:cNvPr id="11" name="TextBox 10">
            <a:extLst>
              <a:ext uri="{FF2B5EF4-FFF2-40B4-BE49-F238E27FC236}">
                <a16:creationId xmlns:a16="http://schemas.microsoft.com/office/drawing/2014/main" id="{0C9A3273-9567-3A43-945E-F91A129BDC34}"/>
              </a:ext>
            </a:extLst>
          </p:cNvPr>
          <p:cNvSpPr txBox="1"/>
          <p:nvPr/>
        </p:nvSpPr>
        <p:spPr>
          <a:xfrm>
            <a:off x="1307552" y="1376538"/>
            <a:ext cx="2173773"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verscheiden</a:t>
            </a:r>
            <a:endParaRPr lang="en-US" sz="2000" dirty="0" err="1">
              <a:solidFill>
                <a:srgbClr val="006AB3"/>
              </a:solidFill>
              <a:latin typeface="Bradley Hand" pitchFamily="2" charset="77"/>
            </a:endParaRPr>
          </a:p>
        </p:txBody>
      </p:sp>
      <p:sp>
        <p:nvSpPr>
          <p:cNvPr id="12" name="TextBox 11">
            <a:extLst>
              <a:ext uri="{FF2B5EF4-FFF2-40B4-BE49-F238E27FC236}">
                <a16:creationId xmlns:a16="http://schemas.microsoft.com/office/drawing/2014/main" id="{100A9C5D-BE73-1F4B-B5D8-3503508C1B66}"/>
              </a:ext>
            </a:extLst>
          </p:cNvPr>
          <p:cNvSpPr txBox="1"/>
          <p:nvPr/>
        </p:nvSpPr>
        <p:spPr>
          <a:xfrm>
            <a:off x="6822250" y="4097953"/>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hops gehen</a:t>
            </a:r>
            <a:endParaRPr lang="en-US" sz="2000" dirty="0" err="1">
              <a:solidFill>
                <a:srgbClr val="006AB3"/>
              </a:solidFill>
              <a:latin typeface="Bradley Hand" pitchFamily="2" charset="77"/>
            </a:endParaRPr>
          </a:p>
        </p:txBody>
      </p:sp>
      <p:sp>
        <p:nvSpPr>
          <p:cNvPr id="13" name="TextBox 12">
            <a:extLst>
              <a:ext uri="{FF2B5EF4-FFF2-40B4-BE49-F238E27FC236}">
                <a16:creationId xmlns:a16="http://schemas.microsoft.com/office/drawing/2014/main" id="{E411A67A-6B01-394D-BDFB-F8A49C8C32FD}"/>
              </a:ext>
            </a:extLst>
          </p:cNvPr>
          <p:cNvSpPr txBox="1"/>
          <p:nvPr/>
        </p:nvSpPr>
        <p:spPr>
          <a:xfrm>
            <a:off x="974677" y="4038802"/>
            <a:ext cx="1872208"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ins Gras beißen</a:t>
            </a:r>
            <a:endParaRPr lang="en-US" sz="2000" dirty="0" err="1">
              <a:solidFill>
                <a:srgbClr val="006AB3"/>
              </a:solidFill>
              <a:latin typeface="Bradley Hand" pitchFamily="2" charset="77"/>
            </a:endParaRPr>
          </a:p>
        </p:txBody>
      </p:sp>
      <p:sp>
        <p:nvSpPr>
          <p:cNvPr id="14" name="TextBox 13">
            <a:extLst>
              <a:ext uri="{FF2B5EF4-FFF2-40B4-BE49-F238E27FC236}">
                <a16:creationId xmlns:a16="http://schemas.microsoft.com/office/drawing/2014/main" id="{718FBD38-7EC0-3444-8056-ACC02E5DE42E}"/>
              </a:ext>
            </a:extLst>
          </p:cNvPr>
          <p:cNvSpPr txBox="1"/>
          <p:nvPr/>
        </p:nvSpPr>
        <p:spPr>
          <a:xfrm>
            <a:off x="4569762" y="979467"/>
            <a:ext cx="2450509"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entschlafen</a:t>
            </a:r>
            <a:endParaRPr lang="en-US" sz="2000" dirty="0" err="1">
              <a:solidFill>
                <a:srgbClr val="006AB3"/>
              </a:solidFill>
              <a:latin typeface="Bradley Hand" pitchFamily="2" charset="77"/>
            </a:endParaRPr>
          </a:p>
        </p:txBody>
      </p:sp>
      <p:sp>
        <p:nvSpPr>
          <p:cNvPr id="15" name="TextBox 14">
            <a:extLst>
              <a:ext uri="{FF2B5EF4-FFF2-40B4-BE49-F238E27FC236}">
                <a16:creationId xmlns:a16="http://schemas.microsoft.com/office/drawing/2014/main" id="{917C4905-7580-114E-9CEE-DB45AC86922B}"/>
              </a:ext>
            </a:extLst>
          </p:cNvPr>
          <p:cNvSpPr txBox="1"/>
          <p:nvPr/>
        </p:nvSpPr>
        <p:spPr>
          <a:xfrm>
            <a:off x="1193707" y="2264047"/>
            <a:ext cx="1872208"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den Arsch zukneifen</a:t>
            </a:r>
            <a:endParaRPr lang="en-US" sz="2000" dirty="0" err="1">
              <a:solidFill>
                <a:srgbClr val="006AB3"/>
              </a:solidFill>
              <a:latin typeface="Bradley Hand" pitchFamily="2" charset="77"/>
            </a:endParaRPr>
          </a:p>
        </p:txBody>
      </p:sp>
      <p:sp>
        <p:nvSpPr>
          <p:cNvPr id="16" name="TextBox 15">
            <a:extLst>
              <a:ext uri="{FF2B5EF4-FFF2-40B4-BE49-F238E27FC236}">
                <a16:creationId xmlns:a16="http://schemas.microsoft.com/office/drawing/2014/main" id="{2051614C-CBB9-5C44-A9C8-95A8A3F48280}"/>
              </a:ext>
            </a:extLst>
          </p:cNvPr>
          <p:cNvSpPr txBox="1"/>
          <p:nvPr/>
        </p:nvSpPr>
        <p:spPr>
          <a:xfrm>
            <a:off x="6156821" y="2495769"/>
            <a:ext cx="2963887"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über die </a:t>
            </a:r>
            <a:br>
              <a:rPr lang="en-US" sz="2800" dirty="0" err="1">
                <a:solidFill>
                  <a:srgbClr val="006AB3"/>
                </a:solidFill>
                <a:latin typeface="Bradley Hand" pitchFamily="2" charset="77"/>
              </a:rPr>
            </a:br>
            <a:r>
              <a:rPr lang="en-US" sz="2800" dirty="0" err="1">
                <a:solidFill>
                  <a:srgbClr val="006AB3"/>
                </a:solidFill>
                <a:latin typeface="Bradley Hand" pitchFamily="2" charset="77"/>
              </a:rPr>
              <a:t>Wupper gehen</a:t>
            </a:r>
            <a:endParaRPr lang="en-US" sz="2000" dirty="0" err="1">
              <a:solidFill>
                <a:srgbClr val="006AB3"/>
              </a:solidFill>
              <a:latin typeface="Bradley Hand" pitchFamily="2" charset="77"/>
            </a:endParaRPr>
          </a:p>
        </p:txBody>
      </p:sp>
    </p:spTree>
    <p:extLst>
      <p:ext uri="{BB962C8B-B14F-4D97-AF65-F5344CB8AC3E}">
        <p14:creationId xmlns:p14="http://schemas.microsoft.com/office/powerpoint/2010/main" val="36868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4A78-4B28-9E41-9E15-20D0A980086A}"/>
              </a:ext>
            </a:extLst>
          </p:cNvPr>
          <p:cNvSpPr>
            <a:spLocks noGrp="1"/>
          </p:cNvSpPr>
          <p:nvPr>
            <p:ph type="title"/>
          </p:nvPr>
        </p:nvSpPr>
        <p:spPr/>
        <p:txBody>
          <a:bodyPr/>
          <a:lstStyle/>
          <a:p>
            <a:r>
              <a:rPr lang="en-US"/>
              <a:t>Konnotation und Denotation</a:t>
            </a:r>
          </a:p>
        </p:txBody>
      </p:sp>
      <p:sp>
        <p:nvSpPr>
          <p:cNvPr id="3" name="Footer Placeholder 2">
            <a:extLst>
              <a:ext uri="{FF2B5EF4-FFF2-40B4-BE49-F238E27FC236}">
                <a16:creationId xmlns:a16="http://schemas.microsoft.com/office/drawing/2014/main" id="{67A3BD7B-E5E7-8D40-ABC5-3859E0A4C9A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826BF0D-C578-D044-A8DD-1C6B69E5773A}"/>
              </a:ext>
            </a:extLst>
          </p:cNvPr>
          <p:cNvSpPr>
            <a:spLocks noGrp="1"/>
          </p:cNvSpPr>
          <p:nvPr>
            <p:ph type="sldNum" sz="quarter" idx="12"/>
          </p:nvPr>
        </p:nvSpPr>
        <p:spPr/>
        <p:txBody>
          <a:bodyPr/>
          <a:lstStyle/>
          <a:p>
            <a:fld id="{9D195BCC-3514-4B1B-9C18-24F3D67EC549}" type="slidenum">
              <a:rPr lang="de-DE" smtClean="0"/>
              <a:t>19</a:t>
            </a:fld>
            <a:endParaRPr lang="de-DE" dirty="0"/>
          </a:p>
        </p:txBody>
      </p:sp>
      <p:pic>
        <p:nvPicPr>
          <p:cNvPr id="3074" name="Picture 2" descr="Headstone, Cemetery, Grave, Graveyard, Death, Memorial">
            <a:extLst>
              <a:ext uri="{FF2B5EF4-FFF2-40B4-BE49-F238E27FC236}">
                <a16:creationId xmlns:a16="http://schemas.microsoft.com/office/drawing/2014/main" id="{26DB88E2-7185-0D4C-9053-2AD75BFB4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731" y="1628835"/>
            <a:ext cx="2963888" cy="3492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2B676B-D073-154D-9FE7-F299DC5635B6}"/>
              </a:ext>
            </a:extLst>
          </p:cNvPr>
          <p:cNvSpPr txBox="1"/>
          <p:nvPr/>
        </p:nvSpPr>
        <p:spPr>
          <a:xfrm>
            <a:off x="3514413" y="4097953"/>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sterben</a:t>
            </a:r>
            <a:endParaRPr lang="en-US" sz="2000" dirty="0" err="1">
              <a:solidFill>
                <a:srgbClr val="006AB3"/>
              </a:solidFill>
              <a:latin typeface="Bradley Hand" pitchFamily="2" charset="77"/>
            </a:endParaRPr>
          </a:p>
        </p:txBody>
      </p:sp>
      <p:sp>
        <p:nvSpPr>
          <p:cNvPr id="8" name="TextBox 7">
            <a:extLst>
              <a:ext uri="{FF2B5EF4-FFF2-40B4-BE49-F238E27FC236}">
                <a16:creationId xmlns:a16="http://schemas.microsoft.com/office/drawing/2014/main" id="{E0F93504-31A9-3E49-B48C-6E8A0EF64F26}"/>
              </a:ext>
            </a:extLst>
          </p:cNvPr>
          <p:cNvSpPr txBox="1"/>
          <p:nvPr/>
        </p:nvSpPr>
        <p:spPr>
          <a:xfrm>
            <a:off x="257603" y="2958077"/>
            <a:ext cx="1872208" cy="1384995"/>
          </a:xfrm>
          <a:prstGeom prst="rect">
            <a:avLst/>
          </a:prstGeom>
          <a:noFill/>
        </p:spPr>
        <p:txBody>
          <a:bodyPr wrap="square" rtlCol="0">
            <a:spAutoFit/>
          </a:bodyPr>
          <a:lstStyle/>
          <a:p>
            <a:pPr algn="ctr"/>
            <a:r>
              <a:rPr lang="en-US" sz="2800" dirty="0" err="1">
                <a:solidFill>
                  <a:srgbClr val="006AB3"/>
                </a:solidFill>
                <a:latin typeface="Bradley Hand" pitchFamily="2" charset="77"/>
              </a:rPr>
              <a:t>das Zeitliche segnen</a:t>
            </a:r>
            <a:endParaRPr lang="en-US" sz="2000" dirty="0" err="1">
              <a:solidFill>
                <a:srgbClr val="006AB3"/>
              </a:solidFill>
              <a:latin typeface="Bradley Hand" pitchFamily="2" charset="77"/>
            </a:endParaRPr>
          </a:p>
        </p:txBody>
      </p:sp>
      <p:sp>
        <p:nvSpPr>
          <p:cNvPr id="9" name="TextBox 8">
            <a:extLst>
              <a:ext uri="{FF2B5EF4-FFF2-40B4-BE49-F238E27FC236}">
                <a16:creationId xmlns:a16="http://schemas.microsoft.com/office/drawing/2014/main" id="{E7610633-0A46-A145-A155-5574FCD13832}"/>
              </a:ext>
            </a:extLst>
          </p:cNvPr>
          <p:cNvSpPr txBox="1"/>
          <p:nvPr/>
        </p:nvSpPr>
        <p:spPr>
          <a:xfrm>
            <a:off x="7022417" y="2653073"/>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krepieren</a:t>
            </a:r>
            <a:endParaRPr lang="en-US" sz="2000" dirty="0" err="1">
              <a:solidFill>
                <a:srgbClr val="006AB3"/>
              </a:solidFill>
              <a:latin typeface="Bradley Hand" pitchFamily="2" charset="77"/>
            </a:endParaRPr>
          </a:p>
        </p:txBody>
      </p:sp>
      <p:sp>
        <p:nvSpPr>
          <p:cNvPr id="10" name="TextBox 9">
            <a:extLst>
              <a:ext uri="{FF2B5EF4-FFF2-40B4-BE49-F238E27FC236}">
                <a16:creationId xmlns:a16="http://schemas.microsoft.com/office/drawing/2014/main" id="{D2FA97B2-611C-7745-8A2F-FF33F90B3B99}"/>
              </a:ext>
            </a:extLst>
          </p:cNvPr>
          <p:cNvSpPr txBox="1"/>
          <p:nvPr/>
        </p:nvSpPr>
        <p:spPr>
          <a:xfrm>
            <a:off x="7009539" y="3196493"/>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abnippeln</a:t>
            </a:r>
            <a:endParaRPr lang="en-US" sz="2000" dirty="0" err="1">
              <a:solidFill>
                <a:srgbClr val="006AB3"/>
              </a:solidFill>
              <a:latin typeface="Bradley Hand" pitchFamily="2" charset="77"/>
            </a:endParaRPr>
          </a:p>
        </p:txBody>
      </p:sp>
      <p:sp>
        <p:nvSpPr>
          <p:cNvPr id="11" name="TextBox 10">
            <a:extLst>
              <a:ext uri="{FF2B5EF4-FFF2-40B4-BE49-F238E27FC236}">
                <a16:creationId xmlns:a16="http://schemas.microsoft.com/office/drawing/2014/main" id="{0C9A3273-9567-3A43-945E-F91A129BDC34}"/>
              </a:ext>
            </a:extLst>
          </p:cNvPr>
          <p:cNvSpPr txBox="1"/>
          <p:nvPr/>
        </p:nvSpPr>
        <p:spPr>
          <a:xfrm>
            <a:off x="207241" y="1745044"/>
            <a:ext cx="2173773"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verscheiden</a:t>
            </a:r>
            <a:endParaRPr lang="en-US" sz="2000" dirty="0" err="1">
              <a:solidFill>
                <a:srgbClr val="006AB3"/>
              </a:solidFill>
              <a:latin typeface="Bradley Hand" pitchFamily="2" charset="77"/>
            </a:endParaRPr>
          </a:p>
        </p:txBody>
      </p:sp>
      <p:sp>
        <p:nvSpPr>
          <p:cNvPr id="12" name="TextBox 11">
            <a:extLst>
              <a:ext uri="{FF2B5EF4-FFF2-40B4-BE49-F238E27FC236}">
                <a16:creationId xmlns:a16="http://schemas.microsoft.com/office/drawing/2014/main" id="{100A9C5D-BE73-1F4B-B5D8-3503508C1B66}"/>
              </a:ext>
            </a:extLst>
          </p:cNvPr>
          <p:cNvSpPr txBox="1"/>
          <p:nvPr/>
        </p:nvSpPr>
        <p:spPr>
          <a:xfrm>
            <a:off x="7022417" y="3650574"/>
            <a:ext cx="1872208"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hops gehen</a:t>
            </a:r>
            <a:endParaRPr lang="en-US" sz="2000" dirty="0" err="1">
              <a:solidFill>
                <a:srgbClr val="006AB3"/>
              </a:solidFill>
              <a:latin typeface="Bradley Hand" pitchFamily="2" charset="77"/>
            </a:endParaRPr>
          </a:p>
        </p:txBody>
      </p:sp>
      <p:sp>
        <p:nvSpPr>
          <p:cNvPr id="13" name="TextBox 12">
            <a:extLst>
              <a:ext uri="{FF2B5EF4-FFF2-40B4-BE49-F238E27FC236}">
                <a16:creationId xmlns:a16="http://schemas.microsoft.com/office/drawing/2014/main" id="{E411A67A-6B01-394D-BDFB-F8A49C8C32FD}"/>
              </a:ext>
            </a:extLst>
          </p:cNvPr>
          <p:cNvSpPr txBox="1"/>
          <p:nvPr/>
        </p:nvSpPr>
        <p:spPr>
          <a:xfrm>
            <a:off x="5494850" y="1380858"/>
            <a:ext cx="1872208"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ins Gras beißen</a:t>
            </a:r>
            <a:endParaRPr lang="en-US" sz="2000" dirty="0" err="1">
              <a:solidFill>
                <a:srgbClr val="006AB3"/>
              </a:solidFill>
              <a:latin typeface="Bradley Hand" pitchFamily="2" charset="77"/>
            </a:endParaRPr>
          </a:p>
        </p:txBody>
      </p:sp>
      <p:sp>
        <p:nvSpPr>
          <p:cNvPr id="14" name="TextBox 13">
            <a:extLst>
              <a:ext uri="{FF2B5EF4-FFF2-40B4-BE49-F238E27FC236}">
                <a16:creationId xmlns:a16="http://schemas.microsoft.com/office/drawing/2014/main" id="{718FBD38-7EC0-3444-8056-ACC02E5DE42E}"/>
              </a:ext>
            </a:extLst>
          </p:cNvPr>
          <p:cNvSpPr txBox="1"/>
          <p:nvPr/>
        </p:nvSpPr>
        <p:spPr>
          <a:xfrm>
            <a:off x="95943" y="2411802"/>
            <a:ext cx="2450509" cy="523220"/>
          </a:xfrm>
          <a:prstGeom prst="rect">
            <a:avLst/>
          </a:prstGeom>
          <a:noFill/>
        </p:spPr>
        <p:txBody>
          <a:bodyPr wrap="square" rtlCol="0">
            <a:spAutoFit/>
          </a:bodyPr>
          <a:lstStyle/>
          <a:p>
            <a:pPr algn="ctr"/>
            <a:r>
              <a:rPr lang="en-US" sz="2800" dirty="0" err="1">
                <a:solidFill>
                  <a:srgbClr val="006AB3"/>
                </a:solidFill>
                <a:latin typeface="Bradley Hand" pitchFamily="2" charset="77"/>
              </a:rPr>
              <a:t>entschlafen</a:t>
            </a:r>
            <a:endParaRPr lang="en-US" sz="2000" dirty="0" err="1">
              <a:solidFill>
                <a:srgbClr val="006AB3"/>
              </a:solidFill>
              <a:latin typeface="Bradley Hand" pitchFamily="2" charset="77"/>
            </a:endParaRPr>
          </a:p>
        </p:txBody>
      </p:sp>
      <p:sp>
        <p:nvSpPr>
          <p:cNvPr id="15" name="TextBox 14">
            <a:extLst>
              <a:ext uri="{FF2B5EF4-FFF2-40B4-BE49-F238E27FC236}">
                <a16:creationId xmlns:a16="http://schemas.microsoft.com/office/drawing/2014/main" id="{917C4905-7580-114E-9CEE-DB45AC86922B}"/>
              </a:ext>
            </a:extLst>
          </p:cNvPr>
          <p:cNvSpPr txBox="1"/>
          <p:nvPr/>
        </p:nvSpPr>
        <p:spPr>
          <a:xfrm>
            <a:off x="7128574" y="4095813"/>
            <a:ext cx="1872208"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den Arsch zukneifen</a:t>
            </a:r>
            <a:endParaRPr lang="en-US" sz="2000" dirty="0" err="1">
              <a:solidFill>
                <a:srgbClr val="006AB3"/>
              </a:solidFill>
              <a:latin typeface="Bradley Hand" pitchFamily="2" charset="77"/>
            </a:endParaRPr>
          </a:p>
        </p:txBody>
      </p:sp>
      <p:sp>
        <p:nvSpPr>
          <p:cNvPr id="16" name="TextBox 15">
            <a:extLst>
              <a:ext uri="{FF2B5EF4-FFF2-40B4-BE49-F238E27FC236}">
                <a16:creationId xmlns:a16="http://schemas.microsoft.com/office/drawing/2014/main" id="{2051614C-CBB9-5C44-A9C8-95A8A3F48280}"/>
              </a:ext>
            </a:extLst>
          </p:cNvPr>
          <p:cNvSpPr txBox="1"/>
          <p:nvPr/>
        </p:nvSpPr>
        <p:spPr>
          <a:xfrm>
            <a:off x="6582735" y="1606170"/>
            <a:ext cx="2963887" cy="954107"/>
          </a:xfrm>
          <a:prstGeom prst="rect">
            <a:avLst/>
          </a:prstGeom>
          <a:noFill/>
        </p:spPr>
        <p:txBody>
          <a:bodyPr wrap="square" rtlCol="0">
            <a:spAutoFit/>
          </a:bodyPr>
          <a:lstStyle/>
          <a:p>
            <a:pPr algn="ctr"/>
            <a:r>
              <a:rPr lang="en-US" sz="2800" dirty="0" err="1">
                <a:solidFill>
                  <a:srgbClr val="006AB3"/>
                </a:solidFill>
                <a:latin typeface="Bradley Hand" pitchFamily="2" charset="77"/>
              </a:rPr>
              <a:t>über die </a:t>
            </a:r>
            <a:br>
              <a:rPr lang="en-US" sz="2800" dirty="0" err="1">
                <a:solidFill>
                  <a:srgbClr val="006AB3"/>
                </a:solidFill>
                <a:latin typeface="Bradley Hand" pitchFamily="2" charset="77"/>
              </a:rPr>
            </a:br>
            <a:r>
              <a:rPr lang="en-US" sz="2800" dirty="0" err="1">
                <a:solidFill>
                  <a:srgbClr val="006AB3"/>
                </a:solidFill>
                <a:latin typeface="Bradley Hand" pitchFamily="2" charset="77"/>
              </a:rPr>
              <a:t>Wupper gehen</a:t>
            </a:r>
            <a:endParaRPr lang="en-US" sz="2000" dirty="0" err="1">
              <a:solidFill>
                <a:srgbClr val="006AB3"/>
              </a:solidFill>
              <a:latin typeface="Bradley Hand" pitchFamily="2" charset="77"/>
            </a:endParaRPr>
          </a:p>
        </p:txBody>
      </p:sp>
      <p:sp>
        <p:nvSpPr>
          <p:cNvPr id="5" name="TextBox 4">
            <a:extLst>
              <a:ext uri="{FF2B5EF4-FFF2-40B4-BE49-F238E27FC236}">
                <a16:creationId xmlns:a16="http://schemas.microsoft.com/office/drawing/2014/main" id="{2523BC1A-EC14-AA43-B799-1B6CBFF66EDA}"/>
              </a:ext>
            </a:extLst>
          </p:cNvPr>
          <p:cNvSpPr txBox="1"/>
          <p:nvPr/>
        </p:nvSpPr>
        <p:spPr>
          <a:xfrm>
            <a:off x="325330" y="1143292"/>
            <a:ext cx="3939980" cy="707886"/>
          </a:xfrm>
          <a:prstGeom prst="rect">
            <a:avLst/>
          </a:prstGeom>
          <a:noFill/>
        </p:spPr>
        <p:txBody>
          <a:bodyPr wrap="square" rtlCol="0">
            <a:spAutoFit/>
          </a:bodyPr>
          <a:lstStyle/>
          <a:p>
            <a:r>
              <a:rPr lang="en-US" sz="2000" dirty="0" err="1">
                <a:solidFill>
                  <a:srgbClr val="C00000"/>
                </a:solidFill>
              </a:rPr>
              <a:t>euphemistisch</a:t>
            </a:r>
          </a:p>
          <a:p>
            <a:r>
              <a:rPr lang="en-US" sz="2000" dirty="0" err="1">
                <a:solidFill>
                  <a:srgbClr val="C00000"/>
                </a:solidFill>
              </a:rPr>
              <a:t>ameliorativ</a:t>
            </a:r>
          </a:p>
        </p:txBody>
      </p:sp>
      <p:sp>
        <p:nvSpPr>
          <p:cNvPr id="17" name="TextBox 16">
            <a:extLst>
              <a:ext uri="{FF2B5EF4-FFF2-40B4-BE49-F238E27FC236}">
                <a16:creationId xmlns:a16="http://schemas.microsoft.com/office/drawing/2014/main" id="{3C0F4A7A-5F24-D34E-B8F1-871A4043CB67}"/>
              </a:ext>
            </a:extLst>
          </p:cNvPr>
          <p:cNvSpPr txBox="1"/>
          <p:nvPr/>
        </p:nvSpPr>
        <p:spPr>
          <a:xfrm>
            <a:off x="5204020" y="1037158"/>
            <a:ext cx="3939980" cy="707886"/>
          </a:xfrm>
          <a:prstGeom prst="rect">
            <a:avLst/>
          </a:prstGeom>
          <a:noFill/>
        </p:spPr>
        <p:txBody>
          <a:bodyPr wrap="square" rtlCol="0">
            <a:spAutoFit/>
          </a:bodyPr>
          <a:lstStyle/>
          <a:p>
            <a:pPr algn="r"/>
            <a:r>
              <a:rPr lang="en-US" sz="2000" dirty="0" err="1">
                <a:solidFill>
                  <a:srgbClr val="C00000"/>
                </a:solidFill>
              </a:rPr>
              <a:t>dysphemistisch</a:t>
            </a:r>
          </a:p>
          <a:p>
            <a:pPr algn="r"/>
            <a:r>
              <a:rPr lang="en-US" sz="2000" dirty="0" err="1">
                <a:solidFill>
                  <a:srgbClr val="C00000"/>
                </a:solidFill>
              </a:rPr>
              <a:t>pejorativ</a:t>
            </a:r>
          </a:p>
        </p:txBody>
      </p:sp>
    </p:spTree>
    <p:extLst>
      <p:ext uri="{BB962C8B-B14F-4D97-AF65-F5344CB8AC3E}">
        <p14:creationId xmlns:p14="http://schemas.microsoft.com/office/powerpoint/2010/main" val="401196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0178-AED2-4C4E-BFEF-20CDB0243A44}"/>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44980C3F-D112-2342-BE2C-0361A29174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EFDE19-472E-1A46-B04B-8A6BC1B3C6DD}"/>
              </a:ext>
            </a:extLst>
          </p:cNvPr>
          <p:cNvSpPr>
            <a:spLocks noGrp="1"/>
          </p:cNvSpPr>
          <p:nvPr>
            <p:ph type="sldNum" sz="quarter" idx="12"/>
          </p:nvPr>
        </p:nvSpPr>
        <p:spPr/>
        <p:txBody>
          <a:bodyPr/>
          <a:lstStyle/>
          <a:p>
            <a:fld id="{9D195BCC-3514-4B1B-9C18-24F3D67EC549}" type="slidenum">
              <a:rPr lang="de-DE" smtClean="0"/>
              <a:t>2</a:t>
            </a:fld>
            <a:endParaRPr lang="de-DE" dirty="0"/>
          </a:p>
        </p:txBody>
      </p:sp>
      <p:sp>
        <p:nvSpPr>
          <p:cNvPr id="5" name="Text Placeholder 4">
            <a:extLst>
              <a:ext uri="{FF2B5EF4-FFF2-40B4-BE49-F238E27FC236}">
                <a16:creationId xmlns:a16="http://schemas.microsoft.com/office/drawing/2014/main" id="{E570B987-C264-D440-86E9-D0088F3D8558}"/>
              </a:ext>
            </a:extLst>
          </p:cNvPr>
          <p:cNvSpPr>
            <a:spLocks noGrp="1"/>
          </p:cNvSpPr>
          <p:nvPr>
            <p:ph type="body" sz="quarter" idx="13"/>
          </p:nvPr>
        </p:nvSpPr>
        <p:spPr/>
        <p:txBody>
          <a:bodyPr/>
          <a:lstStyle/>
          <a:p>
            <a:r>
              <a:rPr lang="en-DE"/>
              <a:t>Semantischer Wandel</a:t>
            </a:r>
          </a:p>
          <a:p>
            <a:endParaRPr lang="en-DE"/>
          </a:p>
          <a:p>
            <a:r>
              <a:rPr lang="en-DE"/>
              <a:t>Pragmatischer Wandel</a:t>
            </a:r>
          </a:p>
          <a:p>
            <a:endParaRPr lang="en-DE"/>
          </a:p>
        </p:txBody>
      </p:sp>
      <p:pic>
        <p:nvPicPr>
          <p:cNvPr id="1026" name="Picture 2" descr="Ecstatic, Surprise, Computer, Excitement, Opportunity">
            <a:extLst>
              <a:ext uri="{FF2B5EF4-FFF2-40B4-BE49-F238E27FC236}">
                <a16:creationId xmlns:a16="http://schemas.microsoft.com/office/drawing/2014/main" id="{8BBD3657-9310-C345-84AA-0063B1250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710829"/>
            <a:ext cx="2286893" cy="228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04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2FE9-614F-D342-942B-C7D7DB8F746E}"/>
              </a:ext>
            </a:extLst>
          </p:cNvPr>
          <p:cNvSpPr>
            <a:spLocks noGrp="1"/>
          </p:cNvSpPr>
          <p:nvPr>
            <p:ph type="title"/>
          </p:nvPr>
        </p:nvSpPr>
        <p:spPr/>
        <p:txBody>
          <a:bodyPr/>
          <a:lstStyle/>
          <a:p>
            <a:r>
              <a:rPr lang="en-US"/>
              <a:t>Pejorisierung und Meliorisierung</a:t>
            </a:r>
          </a:p>
        </p:txBody>
      </p:sp>
      <p:sp>
        <p:nvSpPr>
          <p:cNvPr id="3" name="Footer Placeholder 2">
            <a:extLst>
              <a:ext uri="{FF2B5EF4-FFF2-40B4-BE49-F238E27FC236}">
                <a16:creationId xmlns:a16="http://schemas.microsoft.com/office/drawing/2014/main" id="{FD573B74-5E8F-B448-B2E9-BD0477FD4E0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4DF7CAB-1857-FD4D-9046-5E70DE40F083}"/>
              </a:ext>
            </a:extLst>
          </p:cNvPr>
          <p:cNvSpPr>
            <a:spLocks noGrp="1"/>
          </p:cNvSpPr>
          <p:nvPr>
            <p:ph type="sldNum" sz="quarter" idx="12"/>
          </p:nvPr>
        </p:nvSpPr>
        <p:spPr/>
        <p:txBody>
          <a:bodyPr/>
          <a:lstStyle/>
          <a:p>
            <a:fld id="{9D195BCC-3514-4B1B-9C18-24F3D67EC549}" type="slidenum">
              <a:rPr lang="de-DE" smtClean="0"/>
              <a:t>20</a:t>
            </a:fld>
            <a:endParaRPr lang="de-DE" dirty="0"/>
          </a:p>
        </p:txBody>
      </p:sp>
      <p:pic>
        <p:nvPicPr>
          <p:cNvPr id="5122" name="Picture 2" descr="British, English, Fashion, Girl, Human, Lady, People">
            <a:extLst>
              <a:ext uri="{FF2B5EF4-FFF2-40B4-BE49-F238E27FC236}">
                <a16:creationId xmlns:a16="http://schemas.microsoft.com/office/drawing/2014/main" id="{FBFC7B25-4424-D048-B416-2D03D3B42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22797"/>
            <a:ext cx="3162939" cy="37270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C7A4A6-063E-934F-8D65-C8CCD46B2B48}"/>
              </a:ext>
            </a:extLst>
          </p:cNvPr>
          <p:cNvSpPr txBox="1"/>
          <p:nvPr/>
        </p:nvSpPr>
        <p:spPr>
          <a:xfrm>
            <a:off x="372902" y="1566813"/>
            <a:ext cx="2470906" cy="400110"/>
          </a:xfrm>
          <a:prstGeom prst="rect">
            <a:avLst/>
          </a:prstGeom>
          <a:noFill/>
        </p:spPr>
        <p:txBody>
          <a:bodyPr wrap="square" rtlCol="0">
            <a:spAutoFit/>
          </a:bodyPr>
          <a:lstStyle/>
          <a:p>
            <a:pPr algn="l"/>
            <a:r>
              <a:rPr lang="en-US" sz="2000" i="1" dirty="0" err="1"/>
              <a:t>vrouwe</a:t>
            </a:r>
          </a:p>
        </p:txBody>
      </p:sp>
      <p:sp>
        <p:nvSpPr>
          <p:cNvPr id="9" name="TextBox 8">
            <a:extLst>
              <a:ext uri="{FF2B5EF4-FFF2-40B4-BE49-F238E27FC236}">
                <a16:creationId xmlns:a16="http://schemas.microsoft.com/office/drawing/2014/main" id="{9DB88BAF-AB68-8B4B-AF8A-945FA9CDAD4D}"/>
              </a:ext>
            </a:extLst>
          </p:cNvPr>
          <p:cNvSpPr txBox="1"/>
          <p:nvPr/>
        </p:nvSpPr>
        <p:spPr>
          <a:xfrm>
            <a:off x="372902" y="2588518"/>
            <a:ext cx="2470906" cy="400110"/>
          </a:xfrm>
          <a:prstGeom prst="rect">
            <a:avLst/>
          </a:prstGeom>
          <a:noFill/>
        </p:spPr>
        <p:txBody>
          <a:bodyPr wrap="square" rtlCol="0">
            <a:spAutoFit/>
          </a:bodyPr>
          <a:lstStyle/>
          <a:p>
            <a:pPr algn="l"/>
            <a:r>
              <a:rPr lang="en-US" sz="2000" i="1" dirty="0" err="1"/>
              <a:t>wîp</a:t>
            </a:r>
          </a:p>
        </p:txBody>
      </p:sp>
    </p:spTree>
    <p:extLst>
      <p:ext uri="{BB962C8B-B14F-4D97-AF65-F5344CB8AC3E}">
        <p14:creationId xmlns:p14="http://schemas.microsoft.com/office/powerpoint/2010/main" val="240494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2FE9-614F-D342-942B-C7D7DB8F746E}"/>
              </a:ext>
            </a:extLst>
          </p:cNvPr>
          <p:cNvSpPr>
            <a:spLocks noGrp="1"/>
          </p:cNvSpPr>
          <p:nvPr>
            <p:ph type="title"/>
          </p:nvPr>
        </p:nvSpPr>
        <p:spPr/>
        <p:txBody>
          <a:bodyPr/>
          <a:lstStyle/>
          <a:p>
            <a:r>
              <a:rPr lang="en-US"/>
              <a:t>Pejorisierung und Meliorisierung</a:t>
            </a:r>
          </a:p>
        </p:txBody>
      </p:sp>
      <p:sp>
        <p:nvSpPr>
          <p:cNvPr id="3" name="Footer Placeholder 2">
            <a:extLst>
              <a:ext uri="{FF2B5EF4-FFF2-40B4-BE49-F238E27FC236}">
                <a16:creationId xmlns:a16="http://schemas.microsoft.com/office/drawing/2014/main" id="{FD573B74-5E8F-B448-B2E9-BD0477FD4E0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4DF7CAB-1857-FD4D-9046-5E70DE40F083}"/>
              </a:ext>
            </a:extLst>
          </p:cNvPr>
          <p:cNvSpPr>
            <a:spLocks noGrp="1"/>
          </p:cNvSpPr>
          <p:nvPr>
            <p:ph type="sldNum" sz="quarter" idx="12"/>
          </p:nvPr>
        </p:nvSpPr>
        <p:spPr/>
        <p:txBody>
          <a:bodyPr/>
          <a:lstStyle/>
          <a:p>
            <a:fld id="{9D195BCC-3514-4B1B-9C18-24F3D67EC549}" type="slidenum">
              <a:rPr lang="de-DE" smtClean="0"/>
              <a:t>21</a:t>
            </a:fld>
            <a:endParaRPr lang="de-DE" dirty="0"/>
          </a:p>
        </p:txBody>
      </p:sp>
      <p:pic>
        <p:nvPicPr>
          <p:cNvPr id="5122" name="Picture 2" descr="British, English, Fashion, Girl, Human, Lady, People">
            <a:extLst>
              <a:ext uri="{FF2B5EF4-FFF2-40B4-BE49-F238E27FC236}">
                <a16:creationId xmlns:a16="http://schemas.microsoft.com/office/drawing/2014/main" id="{FBFC7B25-4424-D048-B416-2D03D3B42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22797"/>
            <a:ext cx="3162939" cy="37270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C7A4A6-063E-934F-8D65-C8CCD46B2B48}"/>
              </a:ext>
            </a:extLst>
          </p:cNvPr>
          <p:cNvSpPr txBox="1"/>
          <p:nvPr/>
        </p:nvSpPr>
        <p:spPr>
          <a:xfrm>
            <a:off x="372902" y="2534855"/>
            <a:ext cx="2470906" cy="400110"/>
          </a:xfrm>
          <a:prstGeom prst="rect">
            <a:avLst/>
          </a:prstGeom>
          <a:noFill/>
        </p:spPr>
        <p:txBody>
          <a:bodyPr wrap="square" rtlCol="0">
            <a:spAutoFit/>
          </a:bodyPr>
          <a:lstStyle/>
          <a:p>
            <a:pPr algn="l"/>
            <a:r>
              <a:rPr lang="en-US" sz="2000" i="1" dirty="0" err="1"/>
              <a:t>vrouwe</a:t>
            </a:r>
          </a:p>
        </p:txBody>
      </p:sp>
      <p:sp>
        <p:nvSpPr>
          <p:cNvPr id="8" name="TextBox 7">
            <a:extLst>
              <a:ext uri="{FF2B5EF4-FFF2-40B4-BE49-F238E27FC236}">
                <a16:creationId xmlns:a16="http://schemas.microsoft.com/office/drawing/2014/main" id="{0B8FA641-5F5F-4345-8832-AB59E17530E3}"/>
              </a:ext>
            </a:extLst>
          </p:cNvPr>
          <p:cNvSpPr txBox="1"/>
          <p:nvPr/>
        </p:nvSpPr>
        <p:spPr>
          <a:xfrm>
            <a:off x="382688" y="1575320"/>
            <a:ext cx="2470906" cy="400110"/>
          </a:xfrm>
          <a:prstGeom prst="rect">
            <a:avLst/>
          </a:prstGeom>
          <a:noFill/>
        </p:spPr>
        <p:txBody>
          <a:bodyPr wrap="square" rtlCol="0">
            <a:spAutoFit/>
          </a:bodyPr>
          <a:lstStyle/>
          <a:p>
            <a:pPr algn="l"/>
            <a:r>
              <a:rPr lang="en-US" sz="2000" i="1" dirty="0" err="1"/>
              <a:t>Dame</a:t>
            </a:r>
          </a:p>
        </p:txBody>
      </p:sp>
      <p:sp>
        <p:nvSpPr>
          <p:cNvPr id="9" name="TextBox 8">
            <a:extLst>
              <a:ext uri="{FF2B5EF4-FFF2-40B4-BE49-F238E27FC236}">
                <a16:creationId xmlns:a16="http://schemas.microsoft.com/office/drawing/2014/main" id="{9DB88BAF-AB68-8B4B-AF8A-945FA9CDAD4D}"/>
              </a:ext>
            </a:extLst>
          </p:cNvPr>
          <p:cNvSpPr txBox="1"/>
          <p:nvPr/>
        </p:nvSpPr>
        <p:spPr>
          <a:xfrm>
            <a:off x="372902" y="3727053"/>
            <a:ext cx="814722" cy="400110"/>
          </a:xfrm>
          <a:prstGeom prst="rect">
            <a:avLst/>
          </a:prstGeom>
          <a:noFill/>
        </p:spPr>
        <p:txBody>
          <a:bodyPr wrap="square" rtlCol="0">
            <a:spAutoFit/>
          </a:bodyPr>
          <a:lstStyle/>
          <a:p>
            <a:pPr algn="l"/>
            <a:r>
              <a:rPr lang="en-US" sz="2000" i="1" dirty="0" err="1"/>
              <a:t>wîp</a:t>
            </a:r>
          </a:p>
        </p:txBody>
      </p:sp>
      <p:sp>
        <p:nvSpPr>
          <p:cNvPr id="5" name="Down Arrow 4">
            <a:extLst>
              <a:ext uri="{FF2B5EF4-FFF2-40B4-BE49-F238E27FC236}">
                <a16:creationId xmlns:a16="http://schemas.microsoft.com/office/drawing/2014/main" id="{C0E8BAAE-89A6-CD4F-86D3-73F49C43FCE8}"/>
              </a:ext>
            </a:extLst>
          </p:cNvPr>
          <p:cNvSpPr/>
          <p:nvPr/>
        </p:nvSpPr>
        <p:spPr>
          <a:xfrm>
            <a:off x="1763688" y="1575320"/>
            <a:ext cx="504056" cy="3015829"/>
          </a:xfrm>
          <a:prstGeom prst="downArrow">
            <a:avLst/>
          </a:prstGeom>
          <a:solidFill>
            <a:schemeClr val="tx2">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F361876D-FCFB-1A4C-A04F-2B49EA9DEC59}"/>
              </a:ext>
            </a:extLst>
          </p:cNvPr>
          <p:cNvSpPr txBox="1"/>
          <p:nvPr/>
        </p:nvSpPr>
        <p:spPr>
          <a:xfrm>
            <a:off x="2367695" y="1575320"/>
            <a:ext cx="2304256" cy="400110"/>
          </a:xfrm>
          <a:prstGeom prst="rect">
            <a:avLst/>
          </a:prstGeom>
          <a:noFill/>
        </p:spPr>
        <p:txBody>
          <a:bodyPr wrap="square" rtlCol="0">
            <a:spAutoFit/>
          </a:bodyPr>
          <a:lstStyle/>
          <a:p>
            <a:pPr algn="l"/>
            <a:r>
              <a:rPr lang="en-US" sz="2000" dirty="0" err="1"/>
              <a:t>positiv konnotiert</a:t>
            </a:r>
          </a:p>
        </p:txBody>
      </p:sp>
      <p:sp>
        <p:nvSpPr>
          <p:cNvPr id="11" name="TextBox 10">
            <a:extLst>
              <a:ext uri="{FF2B5EF4-FFF2-40B4-BE49-F238E27FC236}">
                <a16:creationId xmlns:a16="http://schemas.microsoft.com/office/drawing/2014/main" id="{D28C17FC-7579-EF43-B4E2-A2C54C685FCD}"/>
              </a:ext>
            </a:extLst>
          </p:cNvPr>
          <p:cNvSpPr txBox="1"/>
          <p:nvPr/>
        </p:nvSpPr>
        <p:spPr>
          <a:xfrm>
            <a:off x="2367695" y="3991095"/>
            <a:ext cx="2304256" cy="400110"/>
          </a:xfrm>
          <a:prstGeom prst="rect">
            <a:avLst/>
          </a:prstGeom>
          <a:noFill/>
        </p:spPr>
        <p:txBody>
          <a:bodyPr wrap="square" rtlCol="0">
            <a:spAutoFit/>
          </a:bodyPr>
          <a:lstStyle/>
          <a:p>
            <a:pPr algn="l"/>
            <a:r>
              <a:rPr lang="en-US" sz="2000" dirty="0" err="1"/>
              <a:t>negativ konnotiert</a:t>
            </a:r>
          </a:p>
        </p:txBody>
      </p:sp>
    </p:spTree>
    <p:extLst>
      <p:ext uri="{BB962C8B-B14F-4D97-AF65-F5344CB8AC3E}">
        <p14:creationId xmlns:p14="http://schemas.microsoft.com/office/powerpoint/2010/main" val="184731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F543-9776-314E-ABBB-05489D8052A5}"/>
              </a:ext>
            </a:extLst>
          </p:cNvPr>
          <p:cNvSpPr>
            <a:spLocks noGrp="1"/>
          </p:cNvSpPr>
          <p:nvPr>
            <p:ph type="title"/>
          </p:nvPr>
        </p:nvSpPr>
        <p:spPr/>
        <p:txBody>
          <a:bodyPr/>
          <a:lstStyle/>
          <a:p>
            <a:r>
              <a:rPr lang="en-US"/>
              <a:t>Fazit</a:t>
            </a:r>
          </a:p>
        </p:txBody>
      </p:sp>
      <p:sp>
        <p:nvSpPr>
          <p:cNvPr id="3" name="Footer Placeholder 2">
            <a:extLst>
              <a:ext uri="{FF2B5EF4-FFF2-40B4-BE49-F238E27FC236}">
                <a16:creationId xmlns:a16="http://schemas.microsoft.com/office/drawing/2014/main" id="{1DBEBE12-3C5D-9C4D-AEFE-2EABD8A43F9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24C6209-DD6B-CC47-B8D9-80E2015A9401}"/>
              </a:ext>
            </a:extLst>
          </p:cNvPr>
          <p:cNvSpPr>
            <a:spLocks noGrp="1"/>
          </p:cNvSpPr>
          <p:nvPr>
            <p:ph type="sldNum" sz="quarter" idx="12"/>
          </p:nvPr>
        </p:nvSpPr>
        <p:spPr/>
        <p:txBody>
          <a:bodyPr/>
          <a:lstStyle/>
          <a:p>
            <a:fld id="{9D195BCC-3514-4B1B-9C18-24F3D67EC549}" type="slidenum">
              <a:rPr lang="de-DE" smtClean="0"/>
              <a:t>22</a:t>
            </a:fld>
            <a:endParaRPr lang="de-DE" dirty="0"/>
          </a:p>
        </p:txBody>
      </p:sp>
      <p:sp>
        <p:nvSpPr>
          <p:cNvPr id="5" name="Text Placeholder 4">
            <a:extLst>
              <a:ext uri="{FF2B5EF4-FFF2-40B4-BE49-F238E27FC236}">
                <a16:creationId xmlns:a16="http://schemas.microsoft.com/office/drawing/2014/main" id="{C22B832E-ABC6-7B4B-9879-48CA901E2FCA}"/>
              </a:ext>
            </a:extLst>
          </p:cNvPr>
          <p:cNvSpPr>
            <a:spLocks noGrp="1"/>
          </p:cNvSpPr>
          <p:nvPr>
            <p:ph type="body" sz="quarter" idx="13"/>
          </p:nvPr>
        </p:nvSpPr>
        <p:spPr/>
        <p:txBody>
          <a:bodyPr/>
          <a:lstStyle/>
          <a:p>
            <a:r>
              <a:rPr lang="en-US"/>
              <a:t>Bedeutungswandel verrät viel über</a:t>
            </a:r>
          </a:p>
        </p:txBody>
      </p:sp>
      <p:pic>
        <p:nvPicPr>
          <p:cNvPr id="7170" name="Picture 2" descr="Mental Health, Cranium, Head, Human, Male, Man, People">
            <a:extLst>
              <a:ext uri="{FF2B5EF4-FFF2-40B4-BE49-F238E27FC236}">
                <a16:creationId xmlns:a16="http://schemas.microsoft.com/office/drawing/2014/main" id="{123AA91C-7E6A-B344-B1C2-1C43FACE9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004506"/>
            <a:ext cx="1855118" cy="19898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4A599D-01F2-6042-A9E6-FB8864CB9777}"/>
              </a:ext>
            </a:extLst>
          </p:cNvPr>
          <p:cNvSpPr txBox="1"/>
          <p:nvPr/>
        </p:nvSpPr>
        <p:spPr>
          <a:xfrm>
            <a:off x="486402" y="4224270"/>
            <a:ext cx="2305168" cy="707886"/>
          </a:xfrm>
          <a:prstGeom prst="rect">
            <a:avLst/>
          </a:prstGeom>
          <a:noFill/>
        </p:spPr>
        <p:txBody>
          <a:bodyPr wrap="square" rtlCol="0">
            <a:spAutoFit/>
          </a:bodyPr>
          <a:lstStyle/>
          <a:p>
            <a:pPr algn="ctr"/>
            <a:r>
              <a:rPr lang="en-US" sz="2000" dirty="0" err="1"/>
              <a:t>kognitive</a:t>
            </a:r>
          </a:p>
          <a:p>
            <a:pPr algn="ctr"/>
            <a:r>
              <a:rPr lang="en-US" sz="2000" dirty="0" err="1"/>
              <a:t>Prozesse</a:t>
            </a:r>
          </a:p>
        </p:txBody>
      </p:sp>
      <p:sp>
        <p:nvSpPr>
          <p:cNvPr id="8" name="TextBox 7">
            <a:extLst>
              <a:ext uri="{FF2B5EF4-FFF2-40B4-BE49-F238E27FC236}">
                <a16:creationId xmlns:a16="http://schemas.microsoft.com/office/drawing/2014/main" id="{7C2EC570-A917-2441-A7F9-1F690A98560C}"/>
              </a:ext>
            </a:extLst>
          </p:cNvPr>
          <p:cNvSpPr txBox="1"/>
          <p:nvPr/>
        </p:nvSpPr>
        <p:spPr>
          <a:xfrm>
            <a:off x="3417091" y="4237353"/>
            <a:ext cx="2305168" cy="707886"/>
          </a:xfrm>
          <a:prstGeom prst="rect">
            <a:avLst/>
          </a:prstGeom>
          <a:noFill/>
        </p:spPr>
        <p:txBody>
          <a:bodyPr wrap="square" rtlCol="0">
            <a:spAutoFit/>
          </a:bodyPr>
          <a:lstStyle/>
          <a:p>
            <a:pPr algn="ctr"/>
            <a:r>
              <a:rPr lang="en-US" sz="2000" dirty="0" err="1"/>
              <a:t>soziokulturelle</a:t>
            </a:r>
          </a:p>
          <a:p>
            <a:pPr algn="ctr"/>
            <a:r>
              <a:rPr lang="en-US" sz="2000" dirty="0" err="1"/>
              <a:t>Gegebenheiten</a:t>
            </a:r>
          </a:p>
        </p:txBody>
      </p:sp>
      <p:sp>
        <p:nvSpPr>
          <p:cNvPr id="10" name="TextBox 9">
            <a:extLst>
              <a:ext uri="{FF2B5EF4-FFF2-40B4-BE49-F238E27FC236}">
                <a16:creationId xmlns:a16="http://schemas.microsoft.com/office/drawing/2014/main" id="{10553DE4-C424-7344-821A-2112F462413F}"/>
              </a:ext>
            </a:extLst>
          </p:cNvPr>
          <p:cNvSpPr txBox="1"/>
          <p:nvPr/>
        </p:nvSpPr>
        <p:spPr>
          <a:xfrm>
            <a:off x="6347780" y="4163590"/>
            <a:ext cx="2305168" cy="707886"/>
          </a:xfrm>
          <a:prstGeom prst="rect">
            <a:avLst/>
          </a:prstGeom>
          <a:noFill/>
        </p:spPr>
        <p:txBody>
          <a:bodyPr wrap="square" rtlCol="0">
            <a:spAutoFit/>
          </a:bodyPr>
          <a:lstStyle/>
          <a:p>
            <a:pPr algn="ctr"/>
            <a:r>
              <a:rPr lang="en-US" sz="2000" dirty="0" err="1"/>
              <a:t>kulturelle</a:t>
            </a:r>
          </a:p>
          <a:p>
            <a:pPr algn="ctr"/>
            <a:r>
              <a:rPr lang="en-US" sz="2000" dirty="0" err="1"/>
              <a:t>Dynamik</a:t>
            </a:r>
          </a:p>
        </p:txBody>
      </p:sp>
      <p:pic>
        <p:nvPicPr>
          <p:cNvPr id="7174" name="Picture 6" descr="Connections, Communications, Social, Networking, Human">
            <a:extLst>
              <a:ext uri="{FF2B5EF4-FFF2-40B4-BE49-F238E27FC236}">
                <a16:creationId xmlns:a16="http://schemas.microsoft.com/office/drawing/2014/main" id="{FC0FD851-FBA3-D74D-860D-8AECE47C2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143" y="1928010"/>
            <a:ext cx="2166657" cy="214287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Books, Shelf, Shelving, Education, Library, Read">
            <a:extLst>
              <a:ext uri="{FF2B5EF4-FFF2-40B4-BE49-F238E27FC236}">
                <a16:creationId xmlns:a16="http://schemas.microsoft.com/office/drawing/2014/main" id="{63991621-926A-ED47-AEDD-0AAF85E80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92" y="2159967"/>
            <a:ext cx="1658965" cy="185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EB56-15B3-8A48-AF57-16D5524A8C84}"/>
              </a:ext>
            </a:extLst>
          </p:cNvPr>
          <p:cNvSpPr>
            <a:spLocks noGrp="1"/>
          </p:cNvSpPr>
          <p:nvPr>
            <p:ph type="title"/>
          </p:nvPr>
        </p:nvSpPr>
        <p:spPr/>
        <p:txBody>
          <a:bodyPr/>
          <a:lstStyle/>
          <a:p>
            <a:r>
              <a:rPr lang="en-DE"/>
              <a:t>Pragmatischer Wandel</a:t>
            </a:r>
          </a:p>
        </p:txBody>
      </p:sp>
      <p:sp>
        <p:nvSpPr>
          <p:cNvPr id="3" name="Footer Placeholder 2">
            <a:extLst>
              <a:ext uri="{FF2B5EF4-FFF2-40B4-BE49-F238E27FC236}">
                <a16:creationId xmlns:a16="http://schemas.microsoft.com/office/drawing/2014/main" id="{7B040C33-8C04-F840-BF3D-02A892D3B4F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6827372-3292-CD48-B7B1-133A1A45BE39}"/>
              </a:ext>
            </a:extLst>
          </p:cNvPr>
          <p:cNvSpPr>
            <a:spLocks noGrp="1"/>
          </p:cNvSpPr>
          <p:nvPr>
            <p:ph type="sldNum" sz="quarter" idx="12"/>
          </p:nvPr>
        </p:nvSpPr>
        <p:spPr/>
        <p:txBody>
          <a:bodyPr/>
          <a:lstStyle/>
          <a:p>
            <a:fld id="{9D195BCC-3514-4B1B-9C18-24F3D67EC549}" type="slidenum">
              <a:rPr lang="de-DE" smtClean="0"/>
              <a:t>23</a:t>
            </a:fld>
            <a:endParaRPr lang="de-DE" dirty="0"/>
          </a:p>
        </p:txBody>
      </p:sp>
      <p:sp>
        <p:nvSpPr>
          <p:cNvPr id="5" name="Text Placeholder 4">
            <a:extLst>
              <a:ext uri="{FF2B5EF4-FFF2-40B4-BE49-F238E27FC236}">
                <a16:creationId xmlns:a16="http://schemas.microsoft.com/office/drawing/2014/main" id="{5E425590-07C9-1D41-9099-1C778371CEED}"/>
              </a:ext>
            </a:extLst>
          </p:cNvPr>
          <p:cNvSpPr>
            <a:spLocks noGrp="1"/>
          </p:cNvSpPr>
          <p:nvPr>
            <p:ph type="body" sz="quarter" idx="13"/>
          </p:nvPr>
        </p:nvSpPr>
        <p:spPr/>
        <p:txBody>
          <a:bodyPr/>
          <a:lstStyle/>
          <a:p>
            <a:r>
              <a:rPr lang="en-DE"/>
              <a:t>nicht nur die Bedeutung sprachlicher Ausdrücke ist diachronem Wandel unterworfen, sondern auch pragmatische Konventionen</a:t>
            </a:r>
          </a:p>
          <a:p>
            <a:endParaRPr lang="en-DE"/>
          </a:p>
          <a:p>
            <a:r>
              <a:rPr lang="en-DE"/>
              <a:t>Dabei können wir unterscheiden zwischen:</a:t>
            </a:r>
          </a:p>
          <a:p>
            <a:endParaRPr lang="en-DE"/>
          </a:p>
          <a:p>
            <a:pPr lvl="1"/>
            <a:r>
              <a:rPr lang="en-DE"/>
              <a:t>Wandelprozessen, die pragmatische Aspekte i.e.S. betreffen, z.B. Anredewandel</a:t>
            </a:r>
          </a:p>
          <a:p>
            <a:pPr lvl="1"/>
            <a:endParaRPr lang="en-DE"/>
          </a:p>
          <a:p>
            <a:pPr lvl="1"/>
            <a:r>
              <a:rPr lang="en-DE"/>
              <a:t>der Rolle pragmatischer Faktoren im Sprachwandel, z.B. in Grammatikalisierungsprozessen</a:t>
            </a:r>
          </a:p>
        </p:txBody>
      </p:sp>
    </p:spTree>
    <p:extLst>
      <p:ext uri="{BB962C8B-B14F-4D97-AF65-F5344CB8AC3E}">
        <p14:creationId xmlns:p14="http://schemas.microsoft.com/office/powerpoint/2010/main" val="237043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1462" y="-5734"/>
            <a:ext cx="6172200" cy="857250"/>
          </a:xfrm>
        </p:spPr>
        <p:txBody>
          <a:bodyPr/>
          <a:lstStyle/>
          <a:p>
            <a:r>
              <a:rPr lang="en-US"/>
              <a:t>Beispiel Anredewandel</a:t>
            </a:r>
          </a:p>
        </p:txBody>
      </p:sp>
      <p:sp>
        <p:nvSpPr>
          <p:cNvPr id="3" name="Inhaltsplatzhalter 2"/>
          <p:cNvSpPr>
            <a:spLocks noGrp="1"/>
          </p:cNvSpPr>
          <p:nvPr>
            <p:ph idx="1"/>
          </p:nvPr>
        </p:nvSpPr>
        <p:spPr>
          <a:xfrm>
            <a:off x="1169927" y="1386794"/>
            <a:ext cx="6172200" cy="3394472"/>
          </a:xfrm>
        </p:spPr>
        <p:txBody>
          <a:bodyPr>
            <a:noAutofit/>
          </a:bodyPr>
          <a:lstStyle/>
          <a:p>
            <a:r>
              <a:rPr lang="de-DE" sz="1800"/>
              <a:t>Unsere Sprache verwischt den von der Natur selbst eingeprägten Unterschied der Person und der Einheit auf törichte Weise. Den Einzelnen, der uns gegenüber steht, reden wir unter die Augen nicht mit dem ihm gebührenden du an, sondern gebärden uns als sei er in zwei oder mehr Teile gespalten und müsse mit dem </a:t>
            </a:r>
            <a:r>
              <a:rPr lang="de-DE" sz="1800" b="1">
                <a:solidFill>
                  <a:srgbClr val="002060"/>
                </a:solidFill>
              </a:rPr>
              <a:t>Pronomen der Mehrzahl </a:t>
            </a:r>
            <a:r>
              <a:rPr lang="de-DE" sz="1800"/>
              <a:t>angesprochen werden. Dem gemäß wird nun zwar auch das zu dem Pronomen gehörige Verbum in den Pluralis gesetzt, allein das attributive oder prädicierende Adjektivum im Singularis gelassen, einem </a:t>
            </a:r>
            <a:r>
              <a:rPr lang="de-DE" sz="1800" b="1">
                <a:solidFill>
                  <a:srgbClr val="002060"/>
                </a:solidFill>
              </a:rPr>
              <a:t>Grundsatz der Grammatik zum Trotz</a:t>
            </a:r>
            <a:r>
              <a:rPr lang="de-DE" sz="1800"/>
              <a:t>, welcher gleichen Numerus für Subjekt, Prädikat und Verbum erfordert. </a:t>
            </a:r>
            <a:r>
              <a:rPr lang="de-DE" sz="1500"/>
              <a:t>(Jacob Grimm: Über das Pedantische in der deutschen Sprache, 1865)</a:t>
            </a:r>
            <a:endParaRPr lang="en-US" sz="1500"/>
          </a:p>
        </p:txBody>
      </p:sp>
      <p:pic>
        <p:nvPicPr>
          <p:cNvPr id="1026" name="Picture 2" descr="https://upload.wikimedia.org/wikipedia/commons/thumb/1/1e/Jacob_Grimm.jpg/220px-Jacob_Grim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344" y="1388456"/>
            <a:ext cx="1356809" cy="165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872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1C8A-5C2B-AB4F-82AD-510150B9E3D2}"/>
              </a:ext>
            </a:extLst>
          </p:cNvPr>
          <p:cNvSpPr>
            <a:spLocks noGrp="1"/>
          </p:cNvSpPr>
          <p:nvPr>
            <p:ph type="title"/>
          </p:nvPr>
        </p:nvSpPr>
        <p:spPr/>
        <p:txBody>
          <a:bodyPr/>
          <a:lstStyle/>
          <a:p>
            <a:r>
              <a:rPr lang="en-DE"/>
              <a:t>Beispiel Anredewandel</a:t>
            </a:r>
          </a:p>
        </p:txBody>
      </p:sp>
      <p:sp>
        <p:nvSpPr>
          <p:cNvPr id="3" name="Content Placeholder 2">
            <a:extLst>
              <a:ext uri="{FF2B5EF4-FFF2-40B4-BE49-F238E27FC236}">
                <a16:creationId xmlns:a16="http://schemas.microsoft.com/office/drawing/2014/main" id="{5148B171-708A-9440-B3F7-4BFB5930D619}"/>
              </a:ext>
            </a:extLst>
          </p:cNvPr>
          <p:cNvSpPr>
            <a:spLocks noGrp="1"/>
          </p:cNvSpPr>
          <p:nvPr>
            <p:ph idx="1"/>
          </p:nvPr>
        </p:nvSpPr>
        <p:spPr/>
        <p:txBody>
          <a:bodyPr/>
          <a:lstStyle/>
          <a:p>
            <a:endParaRPr lang="en-DE"/>
          </a:p>
        </p:txBody>
      </p:sp>
      <p:sp>
        <p:nvSpPr>
          <p:cNvPr id="4" name="Footer Placeholder 3">
            <a:extLst>
              <a:ext uri="{FF2B5EF4-FFF2-40B4-BE49-F238E27FC236}">
                <a16:creationId xmlns:a16="http://schemas.microsoft.com/office/drawing/2014/main" id="{2F0BD1C0-2CA6-2F4C-ACF0-645D4BAFE3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568FE8-31F6-234E-831E-1F6EFA8F836D}"/>
              </a:ext>
            </a:extLst>
          </p:cNvPr>
          <p:cNvSpPr>
            <a:spLocks noGrp="1"/>
          </p:cNvSpPr>
          <p:nvPr>
            <p:ph type="sldNum" sz="quarter" idx="12"/>
          </p:nvPr>
        </p:nvSpPr>
        <p:spPr/>
        <p:txBody>
          <a:bodyPr/>
          <a:lstStyle/>
          <a:p>
            <a:fld id="{DE6CE4CA-966E-1A43-A2C9-5C3E08DE4200}" type="slidenum">
              <a:rPr lang="en-DE"/>
              <a:t>25</a:t>
            </a:fld>
            <a:endParaRPr lang="en-DE"/>
          </a:p>
        </p:txBody>
      </p:sp>
      <p:graphicFrame>
        <p:nvGraphicFramePr>
          <p:cNvPr id="6" name="Tabelle 3">
            <a:extLst>
              <a:ext uri="{FF2B5EF4-FFF2-40B4-BE49-F238E27FC236}">
                <a16:creationId xmlns:a16="http://schemas.microsoft.com/office/drawing/2014/main" id="{894F543F-6FA6-7743-B1BC-1D58CD864030}"/>
              </a:ext>
            </a:extLst>
          </p:cNvPr>
          <p:cNvGraphicFramePr>
            <a:graphicFrameLocks noGrp="1"/>
          </p:cNvGraphicFramePr>
          <p:nvPr>
            <p:extLst>
              <p:ext uri="{D42A27DB-BD31-4B8C-83A1-F6EECF244321}">
                <p14:modId xmlns:p14="http://schemas.microsoft.com/office/powerpoint/2010/main" val="469488729"/>
              </p:ext>
            </p:extLst>
          </p:nvPr>
        </p:nvGraphicFramePr>
        <p:xfrm>
          <a:off x="989604" y="1171059"/>
          <a:ext cx="7632846" cy="3134360"/>
        </p:xfrm>
        <a:graphic>
          <a:graphicData uri="http://schemas.openxmlformats.org/drawingml/2006/table">
            <a:tbl>
              <a:tblPr bandRow="1">
                <a:tableStyleId>{5C22544A-7EE6-4342-B048-85BDC9FD1C3A}</a:tableStyleId>
              </a:tblPr>
              <a:tblGrid>
                <a:gridCol w="1272141">
                  <a:extLst>
                    <a:ext uri="{9D8B030D-6E8A-4147-A177-3AD203B41FA5}">
                      <a16:colId xmlns:a16="http://schemas.microsoft.com/office/drawing/2014/main" val="20000"/>
                    </a:ext>
                  </a:extLst>
                </a:gridCol>
                <a:gridCol w="1272141">
                  <a:extLst>
                    <a:ext uri="{9D8B030D-6E8A-4147-A177-3AD203B41FA5}">
                      <a16:colId xmlns:a16="http://schemas.microsoft.com/office/drawing/2014/main" val="20001"/>
                    </a:ext>
                  </a:extLst>
                </a:gridCol>
                <a:gridCol w="1272141">
                  <a:extLst>
                    <a:ext uri="{9D8B030D-6E8A-4147-A177-3AD203B41FA5}">
                      <a16:colId xmlns:a16="http://schemas.microsoft.com/office/drawing/2014/main" val="20002"/>
                    </a:ext>
                  </a:extLst>
                </a:gridCol>
                <a:gridCol w="1272141">
                  <a:extLst>
                    <a:ext uri="{9D8B030D-6E8A-4147-A177-3AD203B41FA5}">
                      <a16:colId xmlns:a16="http://schemas.microsoft.com/office/drawing/2014/main" val="20003"/>
                    </a:ext>
                  </a:extLst>
                </a:gridCol>
                <a:gridCol w="1272141">
                  <a:extLst>
                    <a:ext uri="{9D8B030D-6E8A-4147-A177-3AD203B41FA5}">
                      <a16:colId xmlns:a16="http://schemas.microsoft.com/office/drawing/2014/main" val="20004"/>
                    </a:ext>
                  </a:extLst>
                </a:gridCol>
                <a:gridCol w="1272141">
                  <a:extLst>
                    <a:ext uri="{9D8B030D-6E8A-4147-A177-3AD203B41FA5}">
                      <a16:colId xmlns:a16="http://schemas.microsoft.com/office/drawing/2014/main" val="20005"/>
                    </a:ext>
                  </a:extLst>
                </a:gridCol>
              </a:tblGrid>
              <a:tr h="370840">
                <a:tc>
                  <a:txBody>
                    <a:bodyPr/>
                    <a:lstStyle/>
                    <a:p>
                      <a:endParaRPr lang="en-US" i="1"/>
                    </a:p>
                  </a:txBody>
                  <a:tcPr>
                    <a:solidFill>
                      <a:schemeClr val="bg1"/>
                    </a:solidFill>
                  </a:tcPr>
                </a:tc>
                <a:tc>
                  <a:txBody>
                    <a:bodyPr/>
                    <a:lstStyle/>
                    <a:p>
                      <a:endParaRPr lang="en-US" i="1"/>
                    </a:p>
                  </a:txBody>
                  <a:tcPr>
                    <a:solidFill>
                      <a:schemeClr val="bg1"/>
                    </a:solidFill>
                  </a:tcPr>
                </a:tc>
                <a:tc>
                  <a:txBody>
                    <a:bodyPr/>
                    <a:lstStyle/>
                    <a:p>
                      <a:endParaRPr lang="en-US" i="1"/>
                    </a:p>
                  </a:txBody>
                  <a:tcPr>
                    <a:solidFill>
                      <a:schemeClr val="bg1"/>
                    </a:solidFill>
                  </a:tcPr>
                </a:tc>
                <a:tc>
                  <a:txBody>
                    <a:bodyPr/>
                    <a:lstStyle/>
                    <a:p>
                      <a:r>
                        <a:rPr lang="en-US" i="1"/>
                        <a:t>(dieselben)</a:t>
                      </a:r>
                    </a:p>
                  </a:txBody>
                  <a:tcPr/>
                </a:tc>
                <a:tc>
                  <a:txBody>
                    <a:bodyPr/>
                    <a:lstStyle/>
                    <a:p>
                      <a:r>
                        <a:rPr lang="en-US" i="1"/>
                        <a:t>(dieselben)</a:t>
                      </a:r>
                    </a:p>
                  </a:txBody>
                  <a:tcPr/>
                </a:tc>
                <a:tc>
                  <a:txBody>
                    <a:bodyPr/>
                    <a:lstStyle/>
                    <a:p>
                      <a:endParaRPr lang="en-US" i="1"/>
                    </a:p>
                  </a:txBody>
                  <a:tcPr>
                    <a:solidFill>
                      <a:schemeClr val="bg1"/>
                    </a:solidFill>
                  </a:tcPr>
                </a:tc>
                <a:extLst>
                  <a:ext uri="{0D108BD9-81ED-4DB2-BD59-A6C34878D82A}">
                    <a16:rowId xmlns:a16="http://schemas.microsoft.com/office/drawing/2014/main" val="10000"/>
                  </a:ext>
                </a:extLst>
              </a:tr>
              <a:tr h="370840">
                <a:tc>
                  <a:txBody>
                    <a:bodyPr/>
                    <a:lstStyle/>
                    <a:p>
                      <a:endParaRPr lang="en-US" i="1"/>
                    </a:p>
                  </a:txBody>
                  <a:tcPr>
                    <a:solidFill>
                      <a:schemeClr val="bg1"/>
                    </a:solidFill>
                  </a:tcPr>
                </a:tc>
                <a:tc>
                  <a:txBody>
                    <a:bodyPr/>
                    <a:lstStyle/>
                    <a:p>
                      <a:endParaRPr lang="en-US" i="1"/>
                    </a:p>
                  </a:txBody>
                  <a:tcPr>
                    <a:solidFill>
                      <a:schemeClr val="bg1"/>
                    </a:solidFill>
                  </a:tcPr>
                </a:tc>
                <a:tc>
                  <a:txBody>
                    <a:bodyPr/>
                    <a:lstStyle/>
                    <a:p>
                      <a:endParaRPr lang="en-US" i="1"/>
                    </a:p>
                  </a:txBody>
                  <a:tcPr>
                    <a:solidFill>
                      <a:schemeClr val="bg1"/>
                    </a:solidFill>
                  </a:tcPr>
                </a:tc>
                <a:tc>
                  <a:txBody>
                    <a:bodyPr/>
                    <a:lstStyle/>
                    <a:p>
                      <a:r>
                        <a:rPr lang="en-US" i="1"/>
                        <a:t>Sie</a:t>
                      </a:r>
                    </a:p>
                  </a:txBody>
                  <a:tcPr/>
                </a:tc>
                <a:tc>
                  <a:txBody>
                    <a:bodyPr/>
                    <a:lstStyle/>
                    <a:p>
                      <a:r>
                        <a:rPr lang="en-US" i="1"/>
                        <a:t>Sie</a:t>
                      </a:r>
                    </a:p>
                  </a:txBody>
                  <a:tcPr/>
                </a:tc>
                <a:tc>
                  <a:txBody>
                    <a:bodyPr/>
                    <a:lstStyle/>
                    <a:p>
                      <a:endParaRPr lang="en-US" i="1"/>
                    </a:p>
                  </a:txBody>
                  <a:tcPr>
                    <a:solidFill>
                      <a:schemeClr val="bg1"/>
                    </a:solidFill>
                  </a:tcPr>
                </a:tc>
                <a:extLst>
                  <a:ext uri="{0D108BD9-81ED-4DB2-BD59-A6C34878D82A}">
                    <a16:rowId xmlns:a16="http://schemas.microsoft.com/office/drawing/2014/main" val="10001"/>
                  </a:ext>
                </a:extLst>
              </a:tr>
              <a:tr h="370840">
                <a:tc>
                  <a:txBody>
                    <a:bodyPr/>
                    <a:lstStyle/>
                    <a:p>
                      <a:endParaRPr lang="en-US" i="1"/>
                    </a:p>
                  </a:txBody>
                  <a:tcPr>
                    <a:solidFill>
                      <a:schemeClr val="bg1"/>
                    </a:solidFill>
                  </a:tcPr>
                </a:tc>
                <a:tc>
                  <a:txBody>
                    <a:bodyPr/>
                    <a:lstStyle/>
                    <a:p>
                      <a:endParaRPr lang="en-US" i="1"/>
                    </a:p>
                  </a:txBody>
                  <a:tcPr>
                    <a:solidFill>
                      <a:schemeClr val="bg1"/>
                    </a:solidFill>
                  </a:tcPr>
                </a:tc>
                <a:tc>
                  <a:txBody>
                    <a:bodyPr/>
                    <a:lstStyle/>
                    <a:p>
                      <a:r>
                        <a:rPr lang="en-US" i="1"/>
                        <a:t>er/sie</a:t>
                      </a:r>
                    </a:p>
                  </a:txBody>
                  <a:tcPr/>
                </a:tc>
                <a:tc>
                  <a:txBody>
                    <a:bodyPr/>
                    <a:lstStyle/>
                    <a:p>
                      <a:r>
                        <a:rPr lang="en-US" i="1"/>
                        <a:t>er/sie</a:t>
                      </a:r>
                    </a:p>
                  </a:txBody>
                  <a:tcPr/>
                </a:tc>
                <a:tc>
                  <a:txBody>
                    <a:bodyPr/>
                    <a:lstStyle/>
                    <a:p>
                      <a:r>
                        <a:rPr lang="en-US" i="1"/>
                        <a:t>ihr</a:t>
                      </a:r>
                    </a:p>
                  </a:txBody>
                  <a:tcPr/>
                </a:tc>
                <a:tc>
                  <a:txBody>
                    <a:bodyPr/>
                    <a:lstStyle/>
                    <a:p>
                      <a:endParaRPr lang="en-US" i="1"/>
                    </a:p>
                  </a:txBody>
                  <a:tcPr>
                    <a:solidFill>
                      <a:schemeClr val="bg1"/>
                    </a:solidFill>
                  </a:tcPr>
                </a:tc>
                <a:extLst>
                  <a:ext uri="{0D108BD9-81ED-4DB2-BD59-A6C34878D82A}">
                    <a16:rowId xmlns:a16="http://schemas.microsoft.com/office/drawing/2014/main" val="10002"/>
                  </a:ext>
                </a:extLst>
              </a:tr>
              <a:tr h="370840">
                <a:tc>
                  <a:txBody>
                    <a:bodyPr/>
                    <a:lstStyle/>
                    <a:p>
                      <a:endParaRPr lang="en-US" i="1"/>
                    </a:p>
                  </a:txBody>
                  <a:tcPr>
                    <a:solidFill>
                      <a:schemeClr val="bg1"/>
                    </a:solidFill>
                  </a:tcPr>
                </a:tc>
                <a:tc>
                  <a:txBody>
                    <a:bodyPr/>
                    <a:lstStyle/>
                    <a:p>
                      <a:r>
                        <a:rPr lang="en-US" i="1"/>
                        <a:t>ir</a:t>
                      </a:r>
                    </a:p>
                  </a:txBody>
                  <a:tcPr/>
                </a:tc>
                <a:tc>
                  <a:txBody>
                    <a:bodyPr/>
                    <a:lstStyle/>
                    <a:p>
                      <a:r>
                        <a:rPr lang="en-US" i="1"/>
                        <a:t>ihr</a:t>
                      </a:r>
                    </a:p>
                  </a:txBody>
                  <a:tcPr/>
                </a:tc>
                <a:tc>
                  <a:txBody>
                    <a:bodyPr/>
                    <a:lstStyle/>
                    <a:p>
                      <a:r>
                        <a:rPr lang="en-US" i="1"/>
                        <a:t>ihr</a:t>
                      </a:r>
                    </a:p>
                  </a:txBody>
                  <a:tcPr/>
                </a:tc>
                <a:tc>
                  <a:txBody>
                    <a:bodyPr/>
                    <a:lstStyle/>
                    <a:p>
                      <a:r>
                        <a:rPr lang="en-US" i="1"/>
                        <a:t>er/sie</a:t>
                      </a:r>
                    </a:p>
                  </a:txBody>
                  <a:tcPr/>
                </a:tc>
                <a:tc>
                  <a:txBody>
                    <a:bodyPr/>
                    <a:lstStyle/>
                    <a:p>
                      <a:r>
                        <a:rPr lang="en-US" i="1"/>
                        <a:t>Sie</a:t>
                      </a:r>
                    </a:p>
                  </a:txBody>
                  <a:tcPr/>
                </a:tc>
                <a:extLst>
                  <a:ext uri="{0D108BD9-81ED-4DB2-BD59-A6C34878D82A}">
                    <a16:rowId xmlns:a16="http://schemas.microsoft.com/office/drawing/2014/main" val="10003"/>
                  </a:ext>
                </a:extLst>
              </a:tr>
              <a:tr h="370840">
                <a:tc>
                  <a:txBody>
                    <a:bodyPr/>
                    <a:lstStyle/>
                    <a:p>
                      <a:r>
                        <a:rPr lang="en-US" i="1"/>
                        <a:t>du</a:t>
                      </a:r>
                    </a:p>
                  </a:txBody>
                  <a:tcPr/>
                </a:tc>
                <a:tc>
                  <a:txBody>
                    <a:bodyPr/>
                    <a:lstStyle/>
                    <a:p>
                      <a:r>
                        <a:rPr lang="en-US" i="1"/>
                        <a:t>du</a:t>
                      </a:r>
                    </a:p>
                  </a:txBody>
                  <a:tcPr/>
                </a:tc>
                <a:tc>
                  <a:txBody>
                    <a:bodyPr/>
                    <a:lstStyle/>
                    <a:p>
                      <a:r>
                        <a:rPr lang="en-US" i="1"/>
                        <a:t>du</a:t>
                      </a:r>
                    </a:p>
                  </a:txBody>
                  <a:tcPr/>
                </a:tc>
                <a:tc>
                  <a:txBody>
                    <a:bodyPr/>
                    <a:lstStyle/>
                    <a:p>
                      <a:r>
                        <a:rPr lang="en-US" i="1"/>
                        <a:t>du</a:t>
                      </a:r>
                    </a:p>
                  </a:txBody>
                  <a:tcPr/>
                </a:tc>
                <a:tc>
                  <a:txBody>
                    <a:bodyPr/>
                    <a:lstStyle/>
                    <a:p>
                      <a:r>
                        <a:rPr lang="en-US" i="1"/>
                        <a:t>du</a:t>
                      </a:r>
                    </a:p>
                  </a:txBody>
                  <a:tcPr/>
                </a:tc>
                <a:tc>
                  <a:txBody>
                    <a:bodyPr/>
                    <a:lstStyle/>
                    <a:p>
                      <a:r>
                        <a:rPr lang="en-US" i="1"/>
                        <a:t>du</a:t>
                      </a:r>
                    </a:p>
                  </a:txBody>
                  <a:tcPr/>
                </a:tc>
                <a:extLst>
                  <a:ext uri="{0D108BD9-81ED-4DB2-BD59-A6C34878D82A}">
                    <a16:rowId xmlns:a16="http://schemas.microsoft.com/office/drawing/2014/main" val="10004"/>
                  </a:ext>
                </a:extLst>
              </a:tr>
              <a:tr h="370840">
                <a:tc>
                  <a:txBody>
                    <a:bodyPr/>
                    <a:lstStyle/>
                    <a:p>
                      <a:r>
                        <a:rPr lang="en-US"/>
                        <a:t>Germ.</a:t>
                      </a:r>
                    </a:p>
                  </a:txBody>
                  <a:tcPr/>
                </a:tc>
                <a:tc>
                  <a:txBody>
                    <a:bodyPr/>
                    <a:lstStyle/>
                    <a:p>
                      <a:r>
                        <a:rPr lang="en-US"/>
                        <a:t>Ahd.-Fnhd.</a:t>
                      </a:r>
                    </a:p>
                  </a:txBody>
                  <a:tcPr/>
                </a:tc>
                <a:tc>
                  <a:txBody>
                    <a:bodyPr/>
                    <a:lstStyle/>
                    <a:p>
                      <a:r>
                        <a:rPr lang="en-US"/>
                        <a:t>17. Jh.</a:t>
                      </a:r>
                    </a:p>
                  </a:txBody>
                  <a:tcPr/>
                </a:tc>
                <a:tc>
                  <a:txBody>
                    <a:bodyPr/>
                    <a:lstStyle/>
                    <a:p>
                      <a:r>
                        <a:rPr lang="en-US"/>
                        <a:t>18. Jh.</a:t>
                      </a:r>
                    </a:p>
                  </a:txBody>
                  <a:tcPr/>
                </a:tc>
                <a:tc>
                  <a:txBody>
                    <a:bodyPr/>
                    <a:lstStyle/>
                    <a:p>
                      <a:r>
                        <a:rPr lang="en-US"/>
                        <a:t>fr. 19. Jh.</a:t>
                      </a:r>
                    </a:p>
                  </a:txBody>
                  <a:tcPr/>
                </a:tc>
                <a:tc>
                  <a:txBody>
                    <a:bodyPr/>
                    <a:lstStyle/>
                    <a:p>
                      <a:r>
                        <a:rPr lang="en-US"/>
                        <a:t>Nhd. Standard</a:t>
                      </a:r>
                    </a:p>
                  </a:txBody>
                  <a:tcPr/>
                </a:tc>
                <a:extLst>
                  <a:ext uri="{0D108BD9-81ED-4DB2-BD59-A6C34878D82A}">
                    <a16:rowId xmlns:a16="http://schemas.microsoft.com/office/drawing/2014/main" val="10005"/>
                  </a:ext>
                </a:extLst>
              </a:tr>
              <a:tr h="370840">
                <a:tc>
                  <a:txBody>
                    <a:bodyPr/>
                    <a:lstStyle/>
                    <a:p>
                      <a:r>
                        <a:rPr lang="en-US"/>
                        <a:t>Stufe</a:t>
                      </a:r>
                      <a:r>
                        <a:rPr lang="en-US" baseline="0"/>
                        <a:t> 1</a:t>
                      </a:r>
                      <a:endParaRPr lang="en-US"/>
                    </a:p>
                  </a:txBody>
                  <a:tcPr/>
                </a:tc>
                <a:tc>
                  <a:txBody>
                    <a:bodyPr/>
                    <a:lstStyle/>
                    <a:p>
                      <a:r>
                        <a:rPr lang="en-US"/>
                        <a:t>Stufe 2</a:t>
                      </a:r>
                    </a:p>
                  </a:txBody>
                  <a:tcPr/>
                </a:tc>
                <a:tc>
                  <a:txBody>
                    <a:bodyPr/>
                    <a:lstStyle/>
                    <a:p>
                      <a:r>
                        <a:rPr lang="en-US"/>
                        <a:t>Stufe 3</a:t>
                      </a:r>
                    </a:p>
                  </a:txBody>
                  <a:tcPr/>
                </a:tc>
                <a:tc>
                  <a:txBody>
                    <a:bodyPr/>
                    <a:lstStyle/>
                    <a:p>
                      <a:r>
                        <a:rPr lang="en-US"/>
                        <a:t>Stufe 4</a:t>
                      </a:r>
                    </a:p>
                  </a:txBody>
                  <a:tcPr/>
                </a:tc>
                <a:tc>
                  <a:txBody>
                    <a:bodyPr/>
                    <a:lstStyle/>
                    <a:p>
                      <a:r>
                        <a:rPr lang="en-US"/>
                        <a:t>Stufe 5</a:t>
                      </a:r>
                    </a:p>
                  </a:txBody>
                  <a:tcPr/>
                </a:tc>
                <a:tc>
                  <a:txBody>
                    <a:bodyPr/>
                    <a:lstStyle/>
                    <a:p>
                      <a:r>
                        <a:rPr lang="en-US"/>
                        <a:t>Stufe 6</a:t>
                      </a:r>
                    </a:p>
                  </a:txBody>
                  <a:tcPr/>
                </a:tc>
                <a:extLst>
                  <a:ext uri="{0D108BD9-81ED-4DB2-BD59-A6C34878D82A}">
                    <a16:rowId xmlns:a16="http://schemas.microsoft.com/office/drawing/2014/main" val="10006"/>
                  </a:ext>
                </a:extLst>
              </a:tr>
            </a:tbl>
          </a:graphicData>
        </a:graphic>
      </p:graphicFrame>
      <p:cxnSp>
        <p:nvCxnSpPr>
          <p:cNvPr id="7" name="Gerade Verbindung mit Pfeil 5">
            <a:extLst>
              <a:ext uri="{FF2B5EF4-FFF2-40B4-BE49-F238E27FC236}">
                <a16:creationId xmlns:a16="http://schemas.microsoft.com/office/drawing/2014/main" id="{DAE461DB-7701-C84C-99C2-81725BEC6E0A}"/>
              </a:ext>
            </a:extLst>
          </p:cNvPr>
          <p:cNvCxnSpPr/>
          <p:nvPr/>
        </p:nvCxnSpPr>
        <p:spPr>
          <a:xfrm flipV="1">
            <a:off x="5526108" y="2179171"/>
            <a:ext cx="57606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Gerade Verbindung mit Pfeil 6">
            <a:extLst>
              <a:ext uri="{FF2B5EF4-FFF2-40B4-BE49-F238E27FC236}">
                <a16:creationId xmlns:a16="http://schemas.microsoft.com/office/drawing/2014/main" id="{F8365542-B2E0-424E-8B38-7F5136A338CF}"/>
              </a:ext>
            </a:extLst>
          </p:cNvPr>
          <p:cNvCxnSpPr/>
          <p:nvPr/>
        </p:nvCxnSpPr>
        <p:spPr>
          <a:xfrm>
            <a:off x="5526108" y="2179171"/>
            <a:ext cx="57606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B2355E93-7C2F-A647-8B43-3AAC563A8DD5}"/>
              </a:ext>
            </a:extLst>
          </p:cNvPr>
          <p:cNvSpPr txBox="1"/>
          <p:nvPr/>
        </p:nvSpPr>
        <p:spPr>
          <a:xfrm>
            <a:off x="4950044" y="4627443"/>
            <a:ext cx="3888432" cy="369332"/>
          </a:xfrm>
          <a:prstGeom prst="rect">
            <a:avLst/>
          </a:prstGeom>
          <a:noFill/>
        </p:spPr>
        <p:txBody>
          <a:bodyPr wrap="square" rtlCol="0">
            <a:spAutoFit/>
          </a:bodyPr>
          <a:lstStyle/>
          <a:p>
            <a:pPr algn="r"/>
            <a:r>
              <a:rPr lang="en-US"/>
              <a:t>(nach Simon 2003: 93)</a:t>
            </a:r>
          </a:p>
        </p:txBody>
      </p:sp>
    </p:spTree>
    <p:extLst>
      <p:ext uri="{BB962C8B-B14F-4D97-AF65-F5344CB8AC3E}">
        <p14:creationId xmlns:p14="http://schemas.microsoft.com/office/powerpoint/2010/main" val="4027608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Erklärungsansatz: Face-Theorie</a:t>
            </a:r>
          </a:p>
        </p:txBody>
      </p:sp>
      <p:sp>
        <p:nvSpPr>
          <p:cNvPr id="3" name="Inhaltsplatzhalter 2"/>
          <p:cNvSpPr>
            <a:spLocks noGrp="1"/>
          </p:cNvSpPr>
          <p:nvPr>
            <p:ph idx="1"/>
          </p:nvPr>
        </p:nvSpPr>
        <p:spPr/>
        <p:txBody>
          <a:bodyPr/>
          <a:lstStyle/>
          <a:p>
            <a:pPr marL="0" indent="0">
              <a:buNone/>
            </a:pPr>
            <a:r>
              <a:rPr lang="en-US" sz="2000" b="1">
                <a:solidFill>
                  <a:srgbClr val="002060"/>
                </a:solidFill>
              </a:rPr>
              <a:t>positives Gesicht</a:t>
            </a:r>
          </a:p>
          <a:p>
            <a:r>
              <a:rPr lang="de-DE" sz="2000"/>
              <a:t>Bedürfnis nach einem Gemeinschaftsgefühl </a:t>
            </a:r>
          </a:p>
          <a:p>
            <a:r>
              <a:rPr lang="de-DE" sz="2000"/>
              <a:t>Bedürfnis, von anderen anerkannt und akzeptiert zu werden</a:t>
            </a:r>
          </a:p>
          <a:p>
            <a:endParaRPr lang="de-DE"/>
          </a:p>
          <a:p>
            <a:pPr marL="0" indent="0">
              <a:buNone/>
            </a:pPr>
            <a:r>
              <a:rPr lang="de-DE" sz="2000" b="1">
                <a:solidFill>
                  <a:srgbClr val="002060"/>
                </a:solidFill>
              </a:rPr>
              <a:t>negatives Gesicht</a:t>
            </a:r>
          </a:p>
          <a:p>
            <a:r>
              <a:rPr lang="de-DE" sz="2000"/>
              <a:t>Wunsch nach Individualität und Handlungsfreiheit </a:t>
            </a:r>
          </a:p>
          <a:p>
            <a:endParaRPr lang="de-DE" sz="900"/>
          </a:p>
        </p:txBody>
      </p:sp>
      <p:sp>
        <p:nvSpPr>
          <p:cNvPr id="4" name="TextBox 3">
            <a:extLst>
              <a:ext uri="{FF2B5EF4-FFF2-40B4-BE49-F238E27FC236}">
                <a16:creationId xmlns:a16="http://schemas.microsoft.com/office/drawing/2014/main" id="{603B101F-BE6A-C746-AA46-B78F46F4D60B}"/>
              </a:ext>
            </a:extLst>
          </p:cNvPr>
          <p:cNvSpPr txBox="1"/>
          <p:nvPr/>
        </p:nvSpPr>
        <p:spPr>
          <a:xfrm>
            <a:off x="521550" y="4934406"/>
            <a:ext cx="7560840" cy="430887"/>
          </a:xfrm>
          <a:prstGeom prst="rect">
            <a:avLst/>
          </a:prstGeom>
          <a:noFill/>
        </p:spPr>
        <p:txBody>
          <a:bodyPr wrap="square" rtlCol="0">
            <a:spAutoFit/>
          </a:bodyPr>
          <a:lstStyle/>
          <a:p>
            <a:r>
              <a:rPr lang="de-DE" sz="1050">
                <a:solidFill>
                  <a:schemeClr val="bg1"/>
                </a:solidFill>
              </a:rPr>
              <a:t>(nach http://fak1-alt.kgw.tu-berlin.de/call/linguistiktutorien/pragmatik/pragmatik%20k7.html)</a:t>
            </a:r>
            <a:endParaRPr lang="en-US" sz="1050">
              <a:solidFill>
                <a:schemeClr val="bg1"/>
              </a:solidFill>
            </a:endParaRPr>
          </a:p>
          <a:p>
            <a:pPr algn="l"/>
            <a:endParaRPr lang="en-DE" sz="1050" dirty="0" err="1"/>
          </a:p>
        </p:txBody>
      </p:sp>
    </p:spTree>
    <p:extLst>
      <p:ext uri="{BB962C8B-B14F-4D97-AF65-F5344CB8AC3E}">
        <p14:creationId xmlns:p14="http://schemas.microsoft.com/office/powerpoint/2010/main" val="25977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Erklärungsansatz: Face-Theorie</a:t>
            </a:r>
          </a:p>
        </p:txBody>
      </p:sp>
      <p:sp>
        <p:nvSpPr>
          <p:cNvPr id="3" name="Inhaltsplatzhalter 2"/>
          <p:cNvSpPr>
            <a:spLocks noGrp="1"/>
          </p:cNvSpPr>
          <p:nvPr>
            <p:ph idx="1"/>
          </p:nvPr>
        </p:nvSpPr>
        <p:spPr/>
        <p:txBody>
          <a:bodyPr/>
          <a:lstStyle/>
          <a:p>
            <a:pPr marL="0" indent="0">
              <a:buNone/>
            </a:pPr>
            <a:r>
              <a:rPr lang="en-US" sz="2000" b="1">
                <a:solidFill>
                  <a:srgbClr val="002060"/>
                </a:solidFill>
              </a:rPr>
              <a:t>positive Höflichkeit</a:t>
            </a:r>
          </a:p>
          <a:p>
            <a:r>
              <a:rPr lang="de-DE" sz="2000"/>
              <a:t>Sprechakte, die die Nähe zum Hörer betonen</a:t>
            </a:r>
          </a:p>
          <a:p>
            <a:endParaRPr lang="de-DE"/>
          </a:p>
          <a:p>
            <a:pPr marL="0" indent="0">
              <a:buNone/>
            </a:pPr>
            <a:r>
              <a:rPr lang="de-DE" sz="2000" b="1">
                <a:solidFill>
                  <a:srgbClr val="002060"/>
                </a:solidFill>
              </a:rPr>
              <a:t>negative Höflichkeit</a:t>
            </a:r>
          </a:p>
          <a:p>
            <a:r>
              <a:rPr lang="de-DE" sz="2000"/>
              <a:t>dient der Wahrung der Autonomie des Hörers (des negativen Gesichts)</a:t>
            </a:r>
          </a:p>
          <a:p>
            <a:r>
              <a:rPr lang="de-DE" sz="2000"/>
              <a:t>betont Distanz, z.B. durch Konjunktiv, Passiv, indirekte Sprechakte.</a:t>
            </a:r>
          </a:p>
          <a:p>
            <a:endParaRPr lang="de-DE" sz="900"/>
          </a:p>
        </p:txBody>
      </p:sp>
      <p:sp>
        <p:nvSpPr>
          <p:cNvPr id="4" name="TextBox 3">
            <a:extLst>
              <a:ext uri="{FF2B5EF4-FFF2-40B4-BE49-F238E27FC236}">
                <a16:creationId xmlns:a16="http://schemas.microsoft.com/office/drawing/2014/main" id="{50EB6658-6F1C-9F45-B93A-4D4F5FC2932F}"/>
              </a:ext>
            </a:extLst>
          </p:cNvPr>
          <p:cNvSpPr txBox="1"/>
          <p:nvPr/>
        </p:nvSpPr>
        <p:spPr>
          <a:xfrm>
            <a:off x="521550" y="4934406"/>
            <a:ext cx="7560840" cy="430887"/>
          </a:xfrm>
          <a:prstGeom prst="rect">
            <a:avLst/>
          </a:prstGeom>
          <a:noFill/>
        </p:spPr>
        <p:txBody>
          <a:bodyPr wrap="square" rtlCol="0">
            <a:spAutoFit/>
          </a:bodyPr>
          <a:lstStyle/>
          <a:p>
            <a:r>
              <a:rPr lang="de-DE" sz="1050">
                <a:solidFill>
                  <a:schemeClr val="bg1"/>
                </a:solidFill>
              </a:rPr>
              <a:t>(nach http://fak1-alt.kgw.tu-berlin.de/call/linguistiktutorien/pragmatik/pragmatik%20k7.html)</a:t>
            </a:r>
            <a:endParaRPr lang="en-US" sz="1050">
              <a:solidFill>
                <a:schemeClr val="bg1"/>
              </a:solidFill>
            </a:endParaRPr>
          </a:p>
          <a:p>
            <a:pPr algn="l"/>
            <a:endParaRPr lang="en-DE" sz="1050" dirty="0" err="1"/>
          </a:p>
        </p:txBody>
      </p:sp>
      <p:sp>
        <p:nvSpPr>
          <p:cNvPr id="5" name="TextBox 4">
            <a:extLst>
              <a:ext uri="{FF2B5EF4-FFF2-40B4-BE49-F238E27FC236}">
                <a16:creationId xmlns:a16="http://schemas.microsoft.com/office/drawing/2014/main" id="{C1A578A9-8871-204F-902C-A4DD556AB381}"/>
              </a:ext>
            </a:extLst>
          </p:cNvPr>
          <p:cNvSpPr txBox="1"/>
          <p:nvPr/>
        </p:nvSpPr>
        <p:spPr>
          <a:xfrm>
            <a:off x="5076056" y="4303117"/>
            <a:ext cx="3888432" cy="400110"/>
          </a:xfrm>
          <a:prstGeom prst="rect">
            <a:avLst/>
          </a:prstGeom>
          <a:noFill/>
        </p:spPr>
        <p:txBody>
          <a:bodyPr wrap="square" rtlCol="0">
            <a:spAutoFit/>
          </a:bodyPr>
          <a:lstStyle/>
          <a:p>
            <a:pPr algn="l"/>
            <a:r>
              <a:rPr lang="en-DE" sz="2000" dirty="0" err="1"/>
              <a:t>(vgl. z.B. Brown/Levinson 1987)</a:t>
            </a:r>
          </a:p>
        </p:txBody>
      </p:sp>
    </p:spTree>
    <p:extLst>
      <p:ext uri="{BB962C8B-B14F-4D97-AF65-F5344CB8AC3E}">
        <p14:creationId xmlns:p14="http://schemas.microsoft.com/office/powerpoint/2010/main" val="209287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EB56-15B3-8A48-AF57-16D5524A8C84}"/>
              </a:ext>
            </a:extLst>
          </p:cNvPr>
          <p:cNvSpPr>
            <a:spLocks noGrp="1"/>
          </p:cNvSpPr>
          <p:nvPr>
            <p:ph type="title"/>
          </p:nvPr>
        </p:nvSpPr>
        <p:spPr/>
        <p:txBody>
          <a:bodyPr/>
          <a:lstStyle/>
          <a:p>
            <a:r>
              <a:rPr lang="en-DE"/>
              <a:t>Pragmatischer Wandel</a:t>
            </a:r>
          </a:p>
        </p:txBody>
      </p:sp>
      <p:sp>
        <p:nvSpPr>
          <p:cNvPr id="3" name="Footer Placeholder 2">
            <a:extLst>
              <a:ext uri="{FF2B5EF4-FFF2-40B4-BE49-F238E27FC236}">
                <a16:creationId xmlns:a16="http://schemas.microsoft.com/office/drawing/2014/main" id="{7B040C33-8C04-F840-BF3D-02A892D3B4F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6827372-3292-CD48-B7B1-133A1A45BE39}"/>
              </a:ext>
            </a:extLst>
          </p:cNvPr>
          <p:cNvSpPr>
            <a:spLocks noGrp="1"/>
          </p:cNvSpPr>
          <p:nvPr>
            <p:ph type="sldNum" sz="quarter" idx="12"/>
          </p:nvPr>
        </p:nvSpPr>
        <p:spPr/>
        <p:txBody>
          <a:bodyPr/>
          <a:lstStyle/>
          <a:p>
            <a:fld id="{9D195BCC-3514-4B1B-9C18-24F3D67EC549}" type="slidenum">
              <a:rPr lang="de-DE" smtClean="0"/>
              <a:t>28</a:t>
            </a:fld>
            <a:endParaRPr lang="de-DE" dirty="0"/>
          </a:p>
        </p:txBody>
      </p:sp>
      <p:sp>
        <p:nvSpPr>
          <p:cNvPr id="5" name="Text Placeholder 4">
            <a:extLst>
              <a:ext uri="{FF2B5EF4-FFF2-40B4-BE49-F238E27FC236}">
                <a16:creationId xmlns:a16="http://schemas.microsoft.com/office/drawing/2014/main" id="{5E425590-07C9-1D41-9099-1C778371CEED}"/>
              </a:ext>
            </a:extLst>
          </p:cNvPr>
          <p:cNvSpPr>
            <a:spLocks noGrp="1"/>
          </p:cNvSpPr>
          <p:nvPr>
            <p:ph type="body" sz="quarter" idx="13"/>
          </p:nvPr>
        </p:nvSpPr>
        <p:spPr/>
        <p:txBody>
          <a:bodyPr/>
          <a:lstStyle/>
          <a:p>
            <a:r>
              <a:rPr lang="en-DE"/>
              <a:t>nicht nur die Bedeutung sprachlicher Ausdrücke ist diachronem Wandel unterworfen, sondern auch pragmatische Konventionen</a:t>
            </a:r>
          </a:p>
          <a:p>
            <a:endParaRPr lang="en-DE"/>
          </a:p>
          <a:p>
            <a:r>
              <a:rPr lang="en-DE"/>
              <a:t>Dabei können wir unterscheiden zwischen:</a:t>
            </a:r>
          </a:p>
          <a:p>
            <a:endParaRPr lang="en-DE"/>
          </a:p>
          <a:p>
            <a:pPr lvl="1"/>
            <a:r>
              <a:rPr lang="en-DE"/>
              <a:t>Wandelprozessen, die pragmatische Aspekte i.e.S. betreffen, z.B. Anredewandel</a:t>
            </a:r>
          </a:p>
          <a:p>
            <a:pPr lvl="1"/>
            <a:endParaRPr lang="en-DE"/>
          </a:p>
          <a:p>
            <a:pPr lvl="1"/>
            <a:r>
              <a:rPr lang="en-DE"/>
              <a:t>der Rolle pragmatischer Faktoren im Sprachwandel, z.B. in Grammatikalisierungsprozessen</a:t>
            </a:r>
          </a:p>
        </p:txBody>
      </p:sp>
    </p:spTree>
    <p:extLst>
      <p:ext uri="{BB962C8B-B14F-4D97-AF65-F5344CB8AC3E}">
        <p14:creationId xmlns:p14="http://schemas.microsoft.com/office/powerpoint/2010/main" val="17885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6" end="6"/>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p:cNvSpPr>
            <a:spLocks noGrp="1"/>
          </p:cNvSpPr>
          <p:nvPr>
            <p:ph idx="1"/>
          </p:nvPr>
        </p:nvSpPr>
        <p:spPr>
          <a:xfrm>
            <a:off x="1655676" y="620545"/>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5" name="Titel 1"/>
          <p:cNvSpPr txBox="1">
            <a:spLocks/>
          </p:cNvSpPr>
          <p:nvPr/>
        </p:nvSpPr>
        <p:spPr>
          <a:xfrm>
            <a:off x="2182937" y="677394"/>
            <a:ext cx="5210175" cy="540544"/>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de-DE" sz="2100" dirty="0"/>
          </a:p>
        </p:txBody>
      </p:sp>
      <p:sp>
        <p:nvSpPr>
          <p:cNvPr id="6" name="Textfeld 5"/>
          <p:cNvSpPr txBox="1"/>
          <p:nvPr/>
        </p:nvSpPr>
        <p:spPr>
          <a:xfrm>
            <a:off x="1817695" y="4404160"/>
            <a:ext cx="3405099" cy="248209"/>
          </a:xfrm>
          <a:prstGeom prst="rect">
            <a:avLst/>
          </a:prstGeom>
          <a:noFill/>
        </p:spPr>
        <p:txBody>
          <a:bodyPr wrap="none" rtlCol="0">
            <a:spAutoFit/>
          </a:bodyPr>
          <a:lstStyle/>
          <a:p>
            <a:r>
              <a:rPr lang="de-DE" sz="1013" dirty="0"/>
              <a:t>nach Nübling et al. </a:t>
            </a:r>
            <a:r>
              <a:rPr lang="de-DE" sz="1013" baseline="30000" dirty="0"/>
              <a:t>3</a:t>
            </a:r>
            <a:r>
              <a:rPr lang="de-DE" sz="1013" dirty="0"/>
              <a:t>2010:2; dort nach Debus </a:t>
            </a:r>
            <a:r>
              <a:rPr lang="de-DE" sz="1013" baseline="30000" dirty="0"/>
              <a:t>2</a:t>
            </a:r>
            <a:r>
              <a:rPr lang="de-DE" sz="1013" dirty="0"/>
              <a:t>1980:188</a:t>
            </a:r>
          </a:p>
        </p:txBody>
      </p:sp>
      <p:sp>
        <p:nvSpPr>
          <p:cNvPr id="7" name="Ellipse 6"/>
          <p:cNvSpPr/>
          <p:nvPr/>
        </p:nvSpPr>
        <p:spPr>
          <a:xfrm>
            <a:off x="3341930" y="1311249"/>
            <a:ext cx="2421900" cy="2420578"/>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013"/>
          </a:p>
        </p:txBody>
      </p:sp>
      <p:sp>
        <p:nvSpPr>
          <p:cNvPr id="8" name="Ellipse 7"/>
          <p:cNvSpPr/>
          <p:nvPr/>
        </p:nvSpPr>
        <p:spPr>
          <a:xfrm>
            <a:off x="3958758" y="1909761"/>
            <a:ext cx="1223100" cy="1223552"/>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013"/>
          </a:p>
        </p:txBody>
      </p:sp>
      <p:sp>
        <p:nvSpPr>
          <p:cNvPr id="9" name="Textfeld 8"/>
          <p:cNvSpPr txBox="1">
            <a:spLocks noChangeArrowheads="1"/>
          </p:cNvSpPr>
          <p:nvPr/>
        </p:nvSpPr>
        <p:spPr bwMode="auto">
          <a:xfrm>
            <a:off x="3976187" y="2175065"/>
            <a:ext cx="1188244" cy="55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de-DE" sz="1013" dirty="0"/>
              <a:t>Phonologie</a:t>
            </a:r>
          </a:p>
          <a:p>
            <a:pPr algn="ctr" eaLnBrk="1" hangingPunct="1"/>
            <a:r>
              <a:rPr lang="de-DE" sz="1013" dirty="0"/>
              <a:t>Morphologie</a:t>
            </a:r>
          </a:p>
          <a:p>
            <a:pPr algn="ctr" eaLnBrk="1" hangingPunct="1"/>
            <a:r>
              <a:rPr lang="de-DE" sz="1013" dirty="0"/>
              <a:t>Syntax</a:t>
            </a:r>
          </a:p>
        </p:txBody>
      </p:sp>
      <p:sp>
        <p:nvSpPr>
          <p:cNvPr id="10" name="Textfeld 9"/>
          <p:cNvSpPr txBox="1">
            <a:spLocks noChangeArrowheads="1"/>
          </p:cNvSpPr>
          <p:nvPr/>
        </p:nvSpPr>
        <p:spPr bwMode="auto">
          <a:xfrm>
            <a:off x="3958759" y="1378228"/>
            <a:ext cx="1188244"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de-DE" sz="1013" b="1" dirty="0">
                <a:solidFill>
                  <a:srgbClr val="00B050"/>
                </a:solidFill>
              </a:rPr>
              <a:t>Lexik</a:t>
            </a:r>
          </a:p>
        </p:txBody>
      </p:sp>
      <p:sp>
        <p:nvSpPr>
          <p:cNvPr id="11" name="Textfeld 10"/>
          <p:cNvSpPr txBox="1">
            <a:spLocks noChangeArrowheads="1"/>
          </p:cNvSpPr>
          <p:nvPr/>
        </p:nvSpPr>
        <p:spPr bwMode="auto">
          <a:xfrm>
            <a:off x="3939110" y="949228"/>
            <a:ext cx="1188244"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de-DE" sz="1013" dirty="0"/>
              <a:t>Pragmatik</a:t>
            </a:r>
          </a:p>
        </p:txBody>
      </p:sp>
      <p:sp>
        <p:nvSpPr>
          <p:cNvPr id="12" name="Ellipse 11"/>
          <p:cNvSpPr/>
          <p:nvPr/>
        </p:nvSpPr>
        <p:spPr>
          <a:xfrm>
            <a:off x="2897814" y="839765"/>
            <a:ext cx="3294000" cy="3294013"/>
          </a:xfrm>
          <a:prstGeom prst="ellipse">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013"/>
          </a:p>
        </p:txBody>
      </p:sp>
      <p:sp>
        <p:nvSpPr>
          <p:cNvPr id="13" name="Textfeld 13"/>
          <p:cNvSpPr txBox="1">
            <a:spLocks noChangeArrowheads="1"/>
          </p:cNvSpPr>
          <p:nvPr/>
        </p:nvSpPr>
        <p:spPr bwMode="auto">
          <a:xfrm>
            <a:off x="3976186" y="1666660"/>
            <a:ext cx="1188244" cy="24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de-DE" sz="1013" dirty="0"/>
              <a:t>Semantik</a:t>
            </a:r>
          </a:p>
        </p:txBody>
      </p:sp>
      <p:sp>
        <p:nvSpPr>
          <p:cNvPr id="14" name="Ellipse 13"/>
          <p:cNvSpPr/>
          <p:nvPr/>
        </p:nvSpPr>
        <p:spPr>
          <a:xfrm>
            <a:off x="3672680" y="1666661"/>
            <a:ext cx="1760400" cy="1760915"/>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sz="1013"/>
          </a:p>
        </p:txBody>
      </p:sp>
      <p:cxnSp>
        <p:nvCxnSpPr>
          <p:cNvPr id="15" name="Gekrümmte Verbindung 14"/>
          <p:cNvCxnSpPr/>
          <p:nvPr/>
        </p:nvCxnSpPr>
        <p:spPr>
          <a:xfrm rot="16200000" flipH="1">
            <a:off x="4410821" y="1893542"/>
            <a:ext cx="970433" cy="216026"/>
          </a:xfrm>
          <a:prstGeom prst="curvedConnector3">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26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876C-10B7-3A42-B445-D1DD52CED9A7}"/>
              </a:ext>
            </a:extLst>
          </p:cNvPr>
          <p:cNvSpPr>
            <a:spLocks noGrp="1"/>
          </p:cNvSpPr>
          <p:nvPr>
            <p:ph type="title"/>
          </p:nvPr>
        </p:nvSpPr>
        <p:spPr/>
        <p:txBody>
          <a:bodyPr/>
          <a:lstStyle/>
          <a:p>
            <a:r>
              <a:rPr lang="en-DE"/>
              <a:t>Synchronie und Diachronie</a:t>
            </a:r>
          </a:p>
        </p:txBody>
      </p:sp>
      <p:sp>
        <p:nvSpPr>
          <p:cNvPr id="3" name="Footer Placeholder 2">
            <a:extLst>
              <a:ext uri="{FF2B5EF4-FFF2-40B4-BE49-F238E27FC236}">
                <a16:creationId xmlns:a16="http://schemas.microsoft.com/office/drawing/2014/main" id="{41BDD9C3-8A37-C04F-94ED-5DC7D9BF1CD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5C8342F-C44B-2F42-8E1D-9CC3A8DBBAB3}"/>
              </a:ext>
            </a:extLst>
          </p:cNvPr>
          <p:cNvSpPr>
            <a:spLocks noGrp="1"/>
          </p:cNvSpPr>
          <p:nvPr>
            <p:ph type="sldNum" sz="quarter" idx="12"/>
          </p:nvPr>
        </p:nvSpPr>
        <p:spPr/>
        <p:txBody>
          <a:bodyPr/>
          <a:lstStyle/>
          <a:p>
            <a:fld id="{9D195BCC-3514-4B1B-9C18-24F3D67EC549}" type="slidenum">
              <a:rPr lang="de-DE" smtClean="0"/>
              <a:t>3</a:t>
            </a:fld>
            <a:endParaRPr lang="de-DE" dirty="0"/>
          </a:p>
        </p:txBody>
      </p:sp>
      <p:pic>
        <p:nvPicPr>
          <p:cNvPr id="2050" name="Picture 2">
            <a:extLst>
              <a:ext uri="{FF2B5EF4-FFF2-40B4-BE49-F238E27FC236}">
                <a16:creationId xmlns:a16="http://schemas.microsoft.com/office/drawing/2014/main" id="{EA93FBE1-6293-7A44-806A-5181B866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558" y="1710829"/>
            <a:ext cx="2055242" cy="24877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56C65C8-2830-5545-B79A-6D70F50E8DAC}"/>
              </a:ext>
            </a:extLst>
          </p:cNvPr>
          <p:cNvCxnSpPr/>
          <p:nvPr/>
        </p:nvCxnSpPr>
        <p:spPr>
          <a:xfrm>
            <a:off x="755576" y="2954710"/>
            <a:ext cx="5256584"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2A5BE2C-C527-AC4F-9C49-6C2276EBA176}"/>
              </a:ext>
            </a:extLst>
          </p:cNvPr>
          <p:cNvSpPr txBox="1"/>
          <p:nvPr/>
        </p:nvSpPr>
        <p:spPr>
          <a:xfrm>
            <a:off x="107504" y="3078981"/>
            <a:ext cx="1822935" cy="400110"/>
          </a:xfrm>
          <a:prstGeom prst="rect">
            <a:avLst/>
          </a:prstGeom>
          <a:noFill/>
        </p:spPr>
        <p:txBody>
          <a:bodyPr wrap="none" rtlCol="0">
            <a:spAutoFit/>
          </a:bodyPr>
          <a:lstStyle/>
          <a:p>
            <a:pPr algn="l"/>
            <a:r>
              <a:rPr lang="en-DE" sz="2000" dirty="0" err="1"/>
              <a:t>vor langer Zeit</a:t>
            </a:r>
          </a:p>
        </p:txBody>
      </p:sp>
      <p:sp>
        <p:nvSpPr>
          <p:cNvPr id="10" name="TextBox 9">
            <a:extLst>
              <a:ext uri="{FF2B5EF4-FFF2-40B4-BE49-F238E27FC236}">
                <a16:creationId xmlns:a16="http://schemas.microsoft.com/office/drawing/2014/main" id="{7E46D559-B3F0-C947-A48F-4A9537CE5C72}"/>
              </a:ext>
            </a:extLst>
          </p:cNvPr>
          <p:cNvSpPr txBox="1"/>
          <p:nvPr/>
        </p:nvSpPr>
        <p:spPr>
          <a:xfrm>
            <a:off x="5461492" y="3078981"/>
            <a:ext cx="825867" cy="400110"/>
          </a:xfrm>
          <a:prstGeom prst="rect">
            <a:avLst/>
          </a:prstGeom>
          <a:noFill/>
        </p:spPr>
        <p:txBody>
          <a:bodyPr wrap="none" rtlCol="0">
            <a:spAutoFit/>
          </a:bodyPr>
          <a:lstStyle/>
          <a:p>
            <a:pPr algn="l"/>
            <a:r>
              <a:rPr lang="en-DE" sz="2000" dirty="0" err="1"/>
              <a:t>heute</a:t>
            </a:r>
          </a:p>
        </p:txBody>
      </p:sp>
      <p:cxnSp>
        <p:nvCxnSpPr>
          <p:cNvPr id="11" name="Straight Arrow Connector 10">
            <a:extLst>
              <a:ext uri="{FF2B5EF4-FFF2-40B4-BE49-F238E27FC236}">
                <a16:creationId xmlns:a16="http://schemas.microsoft.com/office/drawing/2014/main" id="{8FD43AFC-C151-C549-A9DD-A80B086E01A4}"/>
              </a:ext>
            </a:extLst>
          </p:cNvPr>
          <p:cNvCxnSpPr/>
          <p:nvPr/>
        </p:nvCxnSpPr>
        <p:spPr>
          <a:xfrm>
            <a:off x="1018971" y="2574925"/>
            <a:ext cx="1896845" cy="0"/>
          </a:xfrm>
          <a:prstGeom prst="straightConnector1">
            <a:avLst/>
          </a:prstGeom>
          <a:ln w="25400">
            <a:solidFill>
              <a:srgbClr val="FF003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4C6EB2-909A-F34C-AFB2-B15DE72DCA3D}"/>
              </a:ext>
            </a:extLst>
          </p:cNvPr>
          <p:cNvSpPr txBox="1"/>
          <p:nvPr/>
        </p:nvSpPr>
        <p:spPr>
          <a:xfrm>
            <a:off x="1018971" y="2214885"/>
            <a:ext cx="1290738" cy="400110"/>
          </a:xfrm>
          <a:prstGeom prst="rect">
            <a:avLst/>
          </a:prstGeom>
          <a:noFill/>
        </p:spPr>
        <p:txBody>
          <a:bodyPr wrap="none" rtlCol="0">
            <a:spAutoFit/>
          </a:bodyPr>
          <a:lstStyle/>
          <a:p>
            <a:pPr algn="l"/>
            <a:r>
              <a:rPr lang="en-DE" sz="2000" dirty="0" err="1">
                <a:solidFill>
                  <a:srgbClr val="FF0030"/>
                </a:solidFill>
                <a:latin typeface="Ink Free" panose="03080402000500000000" pitchFamily="66" charset="0"/>
              </a:rPr>
              <a:t>Diachronie</a:t>
            </a:r>
          </a:p>
        </p:txBody>
      </p:sp>
      <p:cxnSp>
        <p:nvCxnSpPr>
          <p:cNvPr id="14" name="Straight Arrow Connector 13">
            <a:extLst>
              <a:ext uri="{FF2B5EF4-FFF2-40B4-BE49-F238E27FC236}">
                <a16:creationId xmlns:a16="http://schemas.microsoft.com/office/drawing/2014/main" id="{82872177-40CC-DC42-8387-79F2EEE712E7}"/>
              </a:ext>
            </a:extLst>
          </p:cNvPr>
          <p:cNvCxnSpPr/>
          <p:nvPr/>
        </p:nvCxnSpPr>
        <p:spPr>
          <a:xfrm>
            <a:off x="5652120" y="2214885"/>
            <a:ext cx="0" cy="739825"/>
          </a:xfrm>
          <a:prstGeom prst="straightConnector1">
            <a:avLst/>
          </a:prstGeom>
          <a:ln w="25400">
            <a:solidFill>
              <a:srgbClr val="006AB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DF9DB6D-8C50-8245-B9C3-FE1D77F8C377}"/>
              </a:ext>
            </a:extLst>
          </p:cNvPr>
          <p:cNvSpPr txBox="1"/>
          <p:nvPr/>
        </p:nvSpPr>
        <p:spPr>
          <a:xfrm>
            <a:off x="5002743" y="1845480"/>
            <a:ext cx="1298753" cy="400110"/>
          </a:xfrm>
          <a:prstGeom prst="rect">
            <a:avLst/>
          </a:prstGeom>
          <a:noFill/>
        </p:spPr>
        <p:txBody>
          <a:bodyPr wrap="none" rtlCol="0">
            <a:spAutoFit/>
          </a:bodyPr>
          <a:lstStyle/>
          <a:p>
            <a:pPr algn="l"/>
            <a:r>
              <a:rPr lang="en-DE" sz="2000" dirty="0" err="1">
                <a:solidFill>
                  <a:srgbClr val="006AB3"/>
                </a:solidFill>
                <a:latin typeface="Ink Free" panose="03080402000500000000" pitchFamily="66" charset="0"/>
              </a:rPr>
              <a:t>Synchronie</a:t>
            </a:r>
          </a:p>
        </p:txBody>
      </p:sp>
    </p:spTree>
    <p:extLst>
      <p:ext uri="{BB962C8B-B14F-4D97-AF65-F5344CB8AC3E}">
        <p14:creationId xmlns:p14="http://schemas.microsoft.com/office/powerpoint/2010/main" val="20819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 0 L -0.11632 0 " pathEditMode="relative" ptsTypes="AA">
                                      <p:cBhvr>
                                        <p:cTn id="21" dur="2000" fill="hold"/>
                                        <p:tgtEl>
                                          <p:spTgt spid="14"/>
                                        </p:tgtEl>
                                        <p:attrNameLst>
                                          <p:attrName>ppt_x</p:attrName>
                                          <p:attrName>ppt_y</p:attrName>
                                        </p:attrNameLst>
                                      </p:cBhvr>
                                    </p:animMotion>
                                  </p:childTnLst>
                                </p:cTn>
                              </p:par>
                              <p:par>
                                <p:cTn id="22" presetID="0" presetClass="path" presetSubtype="0" accel="50000" decel="50000" fill="hold" grpId="1" nodeType="withEffect">
                                  <p:stCondLst>
                                    <p:cond delay="0"/>
                                  </p:stCondLst>
                                  <p:childTnLst>
                                    <p:animMotion origin="layout" path="M 0 0 L -0.11632 0 " pathEditMode="relative" ptsTypes="AA">
                                      <p:cBhvr>
                                        <p:cTn id="23" dur="2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BD4C-395C-DD40-A58E-84E931FD9D46}"/>
              </a:ext>
            </a:extLst>
          </p:cNvPr>
          <p:cNvSpPr>
            <a:spLocks noGrp="1"/>
          </p:cNvSpPr>
          <p:nvPr>
            <p:ph type="title"/>
          </p:nvPr>
        </p:nvSpPr>
        <p:spPr/>
        <p:txBody>
          <a:bodyPr/>
          <a:lstStyle/>
          <a:p>
            <a:r>
              <a:rPr lang="en-US"/>
              <a:t>Grammatikalisierung</a:t>
            </a:r>
          </a:p>
        </p:txBody>
      </p:sp>
      <p:sp>
        <p:nvSpPr>
          <p:cNvPr id="3" name="Content Placeholder 2">
            <a:extLst>
              <a:ext uri="{FF2B5EF4-FFF2-40B4-BE49-F238E27FC236}">
                <a16:creationId xmlns:a16="http://schemas.microsoft.com/office/drawing/2014/main" id="{AC9733D1-A33C-FC47-B148-3F34C1E28243}"/>
              </a:ext>
            </a:extLst>
          </p:cNvPr>
          <p:cNvSpPr>
            <a:spLocks noGrp="1"/>
          </p:cNvSpPr>
          <p:nvPr>
            <p:ph idx="1"/>
          </p:nvPr>
        </p:nvSpPr>
        <p:spPr/>
        <p:txBody>
          <a:bodyPr/>
          <a:lstStyle/>
          <a:p>
            <a:pPr marL="0" indent="0" algn="ctr">
              <a:buNone/>
            </a:pPr>
            <a:r>
              <a:rPr lang="en-US"/>
              <a:t>"the change whereby </a:t>
            </a:r>
            <a:r>
              <a:rPr lang="en-US">
                <a:solidFill>
                  <a:srgbClr val="0070C0"/>
                </a:solidFill>
              </a:rPr>
              <a:t>lexical items and constructions</a:t>
            </a:r>
            <a:r>
              <a:rPr lang="en-US"/>
              <a:t> come in certain linguistic contexts to </a:t>
            </a:r>
            <a:r>
              <a:rPr lang="en-US">
                <a:solidFill>
                  <a:srgbClr val="0070C0"/>
                </a:solidFill>
              </a:rPr>
              <a:t>serve grammatical functions</a:t>
            </a:r>
            <a:r>
              <a:rPr lang="en-US"/>
              <a:t> </a:t>
            </a:r>
            <a:br>
              <a:rPr lang="en-US"/>
            </a:br>
            <a:r>
              <a:rPr lang="en-US"/>
              <a:t>and, once grammaticalized, </a:t>
            </a:r>
            <a:r>
              <a:rPr lang="en-US">
                <a:solidFill>
                  <a:srgbClr val="00B050"/>
                </a:solidFill>
              </a:rPr>
              <a:t>continue to develop new grammatical </a:t>
            </a:r>
            <a:r>
              <a:rPr lang="de-DE">
                <a:solidFill>
                  <a:srgbClr val="00B050"/>
                </a:solidFill>
              </a:rPr>
              <a:t>function</a:t>
            </a:r>
            <a:r>
              <a:rPr lang="de-DE"/>
              <a:t>" </a:t>
            </a:r>
            <a:br>
              <a:rPr lang="de-DE"/>
            </a:br>
            <a:r>
              <a:rPr lang="de-DE"/>
              <a:t>(Hopper &amp; Traugott 2004)</a:t>
            </a:r>
          </a:p>
          <a:p>
            <a:endParaRPr lang="en-US"/>
          </a:p>
        </p:txBody>
      </p:sp>
      <p:cxnSp>
        <p:nvCxnSpPr>
          <p:cNvPr id="5" name="Straight Arrow Connector 4">
            <a:extLst>
              <a:ext uri="{FF2B5EF4-FFF2-40B4-BE49-F238E27FC236}">
                <a16:creationId xmlns:a16="http://schemas.microsoft.com/office/drawing/2014/main" id="{7078BA3B-778C-2041-93DB-403FA6572824}"/>
              </a:ext>
            </a:extLst>
          </p:cNvPr>
          <p:cNvCxnSpPr/>
          <p:nvPr/>
        </p:nvCxnSpPr>
        <p:spPr>
          <a:xfrm>
            <a:off x="850106" y="4089400"/>
            <a:ext cx="7443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A14A02B-DDA0-AB49-B783-E5A759A955AE}"/>
              </a:ext>
            </a:extLst>
          </p:cNvPr>
          <p:cNvSpPr txBox="1"/>
          <p:nvPr/>
        </p:nvSpPr>
        <p:spPr>
          <a:xfrm>
            <a:off x="357188" y="4303713"/>
            <a:ext cx="1400175" cy="248209"/>
          </a:xfrm>
          <a:prstGeom prst="rect">
            <a:avLst/>
          </a:prstGeom>
          <a:noFill/>
        </p:spPr>
        <p:txBody>
          <a:bodyPr wrap="square" rtlCol="0">
            <a:spAutoFit/>
          </a:bodyPr>
          <a:lstStyle/>
          <a:p>
            <a:r>
              <a:rPr lang="en-US" sz="1013"/>
              <a:t>lexikalische Einheit</a:t>
            </a:r>
          </a:p>
        </p:txBody>
      </p:sp>
      <p:sp>
        <p:nvSpPr>
          <p:cNvPr id="7" name="TextBox 6">
            <a:extLst>
              <a:ext uri="{FF2B5EF4-FFF2-40B4-BE49-F238E27FC236}">
                <a16:creationId xmlns:a16="http://schemas.microsoft.com/office/drawing/2014/main" id="{F64DB3C3-BCF3-454E-A341-49B9503CCFF2}"/>
              </a:ext>
            </a:extLst>
          </p:cNvPr>
          <p:cNvSpPr txBox="1"/>
          <p:nvPr/>
        </p:nvSpPr>
        <p:spPr>
          <a:xfrm>
            <a:off x="7272338" y="4303713"/>
            <a:ext cx="1400175" cy="404085"/>
          </a:xfrm>
          <a:prstGeom prst="rect">
            <a:avLst/>
          </a:prstGeom>
          <a:noFill/>
        </p:spPr>
        <p:txBody>
          <a:bodyPr wrap="square" rtlCol="0">
            <a:spAutoFit/>
          </a:bodyPr>
          <a:lstStyle/>
          <a:p>
            <a:pPr algn="r"/>
            <a:r>
              <a:rPr lang="en-US" sz="1013"/>
              <a:t>grammatische Einheit</a:t>
            </a:r>
          </a:p>
        </p:txBody>
      </p:sp>
      <p:sp>
        <p:nvSpPr>
          <p:cNvPr id="8" name="TextBox 7">
            <a:extLst>
              <a:ext uri="{FF2B5EF4-FFF2-40B4-BE49-F238E27FC236}">
                <a16:creationId xmlns:a16="http://schemas.microsoft.com/office/drawing/2014/main" id="{32805E84-B07F-6E4B-8D62-A33725CCCC98}"/>
              </a:ext>
            </a:extLst>
          </p:cNvPr>
          <p:cNvSpPr txBox="1"/>
          <p:nvPr/>
        </p:nvSpPr>
        <p:spPr>
          <a:xfrm>
            <a:off x="2671762" y="4359703"/>
            <a:ext cx="4157663" cy="248209"/>
          </a:xfrm>
          <a:prstGeom prst="rect">
            <a:avLst/>
          </a:prstGeom>
          <a:noFill/>
        </p:spPr>
        <p:txBody>
          <a:bodyPr wrap="square" rtlCol="0">
            <a:spAutoFit/>
          </a:bodyPr>
          <a:lstStyle/>
          <a:p>
            <a:pPr algn="ctr"/>
            <a:r>
              <a:rPr lang="en-US" sz="1013"/>
              <a:t>...</a:t>
            </a:r>
          </a:p>
        </p:txBody>
      </p:sp>
    </p:spTree>
    <p:extLst>
      <p:ext uri="{BB962C8B-B14F-4D97-AF65-F5344CB8AC3E}">
        <p14:creationId xmlns:p14="http://schemas.microsoft.com/office/powerpoint/2010/main" val="2755325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39652" y="1149319"/>
            <a:ext cx="6264696" cy="3747864"/>
          </a:xfrm>
        </p:spPr>
        <p:txBody>
          <a:bodyPr>
            <a:normAutofit/>
          </a:bodyPr>
          <a:lstStyle/>
          <a:p>
            <a:pPr marL="0" indent="0" algn="ctr">
              <a:buNone/>
            </a:pPr>
            <a:r>
              <a:rPr lang="de-DE" sz="1800"/>
              <a:t>I am </a:t>
            </a:r>
            <a:r>
              <a:rPr lang="de-DE" sz="1800" b="1">
                <a:solidFill>
                  <a:srgbClr val="00B050"/>
                </a:solidFill>
              </a:rPr>
              <a:t>going</a:t>
            </a:r>
            <a:r>
              <a:rPr lang="de-DE" sz="1800"/>
              <a:t> to the library.</a:t>
            </a:r>
          </a:p>
          <a:p>
            <a:pPr marL="0" indent="0" algn="ctr">
              <a:buNone/>
            </a:pPr>
            <a:endParaRPr lang="de-DE" sz="1800"/>
          </a:p>
          <a:p>
            <a:pPr marL="0" indent="0" algn="ctr">
              <a:buNone/>
            </a:pPr>
            <a:endParaRPr lang="de-DE" sz="1800"/>
          </a:p>
          <a:p>
            <a:pPr marL="0" indent="0" algn="ctr">
              <a:buNone/>
            </a:pPr>
            <a:r>
              <a:rPr lang="de-DE" sz="1800"/>
              <a:t>I am </a:t>
            </a:r>
            <a:r>
              <a:rPr lang="de-DE" sz="1800" b="1">
                <a:solidFill>
                  <a:srgbClr val="0070C0"/>
                </a:solidFill>
              </a:rPr>
              <a:t>going</a:t>
            </a:r>
            <a:r>
              <a:rPr lang="de-DE" sz="1800"/>
              <a:t> to stop smoking.</a:t>
            </a:r>
          </a:p>
          <a:p>
            <a:pPr marL="0" indent="0" algn="ctr">
              <a:buNone/>
            </a:pPr>
            <a:endParaRPr lang="de-DE" sz="1800"/>
          </a:p>
          <a:p>
            <a:pPr marL="0" indent="0" algn="ctr">
              <a:buNone/>
            </a:pPr>
            <a:endParaRPr lang="de-DE" sz="1800"/>
          </a:p>
          <a:p>
            <a:pPr marL="0" indent="0" algn="ctr">
              <a:buNone/>
            </a:pPr>
            <a:r>
              <a:rPr lang="de-DE" sz="1800"/>
              <a:t>Ich </a:t>
            </a:r>
            <a:r>
              <a:rPr lang="de-DE" sz="1800" b="1">
                <a:solidFill>
                  <a:srgbClr val="00B050"/>
                </a:solidFill>
              </a:rPr>
              <a:t>habe</a:t>
            </a:r>
            <a:r>
              <a:rPr lang="de-DE" sz="1800"/>
              <a:t> ein Smartphone.</a:t>
            </a:r>
          </a:p>
          <a:p>
            <a:pPr marL="0" indent="0" algn="ctr">
              <a:buNone/>
            </a:pPr>
            <a:endParaRPr lang="de-DE" sz="1800"/>
          </a:p>
          <a:p>
            <a:pPr marL="0" indent="0" algn="ctr">
              <a:buNone/>
            </a:pPr>
            <a:endParaRPr lang="de-DE" sz="1800"/>
          </a:p>
          <a:p>
            <a:pPr marL="0" indent="0" algn="ctr">
              <a:buNone/>
            </a:pPr>
            <a:r>
              <a:rPr lang="de-DE" sz="1800"/>
              <a:t>Ich </a:t>
            </a:r>
            <a:r>
              <a:rPr lang="de-DE" sz="1800" b="1">
                <a:solidFill>
                  <a:srgbClr val="0070C0"/>
                </a:solidFill>
              </a:rPr>
              <a:t>habe</a:t>
            </a:r>
            <a:r>
              <a:rPr lang="de-DE" sz="1800"/>
              <a:t> es noch nie benutzt.</a:t>
            </a:r>
          </a:p>
        </p:txBody>
      </p:sp>
      <p:cxnSp>
        <p:nvCxnSpPr>
          <p:cNvPr id="6" name="Gerade Verbindung mit Pfeil 5"/>
          <p:cNvCxnSpPr/>
          <p:nvPr/>
        </p:nvCxnSpPr>
        <p:spPr>
          <a:xfrm>
            <a:off x="4572000" y="1537668"/>
            <a:ext cx="0" cy="648072"/>
          </a:xfrm>
          <a:prstGeom prst="straightConnector1">
            <a:avLst/>
          </a:prstGeom>
          <a:ln w="38100">
            <a:prstDash val="dash"/>
            <a:tailEnd type="arrow"/>
          </a:ln>
        </p:spPr>
        <p:style>
          <a:lnRef idx="1">
            <a:schemeClr val="accent2"/>
          </a:lnRef>
          <a:fillRef idx="0">
            <a:schemeClr val="accent2"/>
          </a:fillRef>
          <a:effectRef idx="0">
            <a:schemeClr val="accent2"/>
          </a:effectRef>
          <a:fontRef idx="minor">
            <a:schemeClr val="tx1"/>
          </a:fontRef>
        </p:style>
      </p:cxnSp>
      <p:cxnSp>
        <p:nvCxnSpPr>
          <p:cNvPr id="10" name="Gerade Verbindung mit Pfeil 9"/>
          <p:cNvCxnSpPr/>
          <p:nvPr/>
        </p:nvCxnSpPr>
        <p:spPr>
          <a:xfrm>
            <a:off x="4572000" y="3802776"/>
            <a:ext cx="0" cy="648072"/>
          </a:xfrm>
          <a:prstGeom prst="straightConnector1">
            <a:avLst/>
          </a:prstGeom>
          <a:ln w="38100">
            <a:prstDash val="dash"/>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21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4"/>
            <a:ext cx="6318702" cy="3849195"/>
          </a:xfrm>
          <a:prstGeom prst="rect">
            <a:avLst/>
          </a:prstGeom>
          <a:noFill/>
        </p:spPr>
        <p:txBody>
          <a:bodyPr wrap="square" rtlCol="0">
            <a:spAutoFit/>
          </a:bodyPr>
          <a:lstStyle/>
          <a:p>
            <a:pPr algn="ctr"/>
            <a:r>
              <a:rPr lang="de-DE" sz="1800" b="1"/>
              <a:t>Desemantisierung</a:t>
            </a:r>
          </a:p>
          <a:p>
            <a:pPr algn="ctr"/>
            <a:r>
              <a:rPr lang="de-DE" sz="1800"/>
              <a:t>Verlust an semantischem Gehalt</a:t>
            </a:r>
          </a:p>
          <a:p>
            <a:pPr marL="257175" indent="-257175" algn="ctr">
              <a:buFont typeface="Arial" pitchFamily="34" charset="0"/>
              <a:buChar char="•"/>
            </a:pPr>
            <a:endParaRPr lang="de-DE" sz="1800"/>
          </a:p>
          <a:p>
            <a:pPr algn="ctr"/>
            <a:r>
              <a:rPr lang="de-DE" sz="1800" b="1"/>
              <a:t>Extension</a:t>
            </a:r>
          </a:p>
          <a:p>
            <a:pPr algn="ctr"/>
            <a:r>
              <a:rPr lang="de-DE" sz="1800"/>
              <a:t>Verwendung in neuen Kontexten (z.B. morphologischer Umlaut)</a:t>
            </a:r>
          </a:p>
          <a:p>
            <a:pPr marL="257175" indent="-257175" algn="ctr">
              <a:buFont typeface="Arial" pitchFamily="34" charset="0"/>
              <a:buChar char="•"/>
            </a:pPr>
            <a:endParaRPr lang="de-DE" sz="1800"/>
          </a:p>
          <a:p>
            <a:pPr algn="ctr"/>
            <a:r>
              <a:rPr lang="de-DE" sz="1800" b="1"/>
              <a:t>Dekategorisierung</a:t>
            </a:r>
          </a:p>
          <a:p>
            <a:pPr algn="ctr"/>
            <a:r>
              <a:rPr lang="de-DE" sz="1800"/>
              <a:t>Verlust des Status als unabhängiges Wort (Verlust der morphosyntaktischen Eigenschaften des Ursprungswortes)</a:t>
            </a:r>
          </a:p>
          <a:p>
            <a:pPr marL="257175" indent="-257175" algn="ctr">
              <a:buFont typeface="Arial" pitchFamily="34" charset="0"/>
              <a:buChar char="•"/>
            </a:pPr>
            <a:endParaRPr lang="de-DE" sz="1800"/>
          </a:p>
          <a:p>
            <a:pPr algn="ctr"/>
            <a:r>
              <a:rPr lang="de-DE" sz="1800" b="1"/>
              <a:t>Erosion</a:t>
            </a:r>
          </a:p>
          <a:p>
            <a:pPr algn="ctr"/>
            <a:r>
              <a:rPr lang="de-DE" sz="1800"/>
              <a:t>Reduktion phonologischer Substanz</a:t>
            </a:r>
            <a:endParaRPr lang="de-DE" sz="1800" b="1"/>
          </a:p>
          <a:p>
            <a:endParaRPr lang="de-DE" sz="1013"/>
          </a:p>
        </p:txBody>
      </p:sp>
      <p:cxnSp>
        <p:nvCxnSpPr>
          <p:cNvPr id="5" name="Gerade Verbindung mit Pfeil 4"/>
          <p:cNvCxnSpPr/>
          <p:nvPr/>
        </p:nvCxnSpPr>
        <p:spPr>
          <a:xfrm>
            <a:off x="4544997" y="1725160"/>
            <a:ext cx="0" cy="324036"/>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cxnSp>
        <p:nvCxnSpPr>
          <p:cNvPr id="8" name="Gerade Verbindung mit Pfeil 7"/>
          <p:cNvCxnSpPr/>
          <p:nvPr/>
        </p:nvCxnSpPr>
        <p:spPr>
          <a:xfrm>
            <a:off x="4548743" y="2826953"/>
            <a:ext cx="0" cy="324036"/>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cxnSp>
        <p:nvCxnSpPr>
          <p:cNvPr id="9" name="Gerade Verbindung mit Pfeil 8"/>
          <p:cNvCxnSpPr/>
          <p:nvPr/>
        </p:nvCxnSpPr>
        <p:spPr>
          <a:xfrm>
            <a:off x="4548743" y="3961079"/>
            <a:ext cx="0" cy="270030"/>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465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5"/>
            <a:ext cx="6318702" cy="3295197"/>
          </a:xfrm>
          <a:prstGeom prst="rect">
            <a:avLst/>
          </a:prstGeom>
          <a:noFill/>
        </p:spPr>
        <p:txBody>
          <a:bodyPr wrap="square" rtlCol="0">
            <a:spAutoFit/>
          </a:bodyPr>
          <a:lstStyle/>
          <a:p>
            <a:pPr algn="ctr"/>
            <a:r>
              <a:rPr lang="de-DE" sz="1800" b="1"/>
              <a:t>Desemantisierung</a:t>
            </a:r>
          </a:p>
          <a:p>
            <a:pPr algn="ctr"/>
            <a:r>
              <a:rPr lang="de-DE" sz="1800"/>
              <a:t>Verlust an semantischem Gehalt</a:t>
            </a:r>
          </a:p>
          <a:p>
            <a:pPr algn="ctr"/>
            <a:endParaRPr lang="de-DE" sz="1800">
              <a:latin typeface="+mj-lt"/>
            </a:endParaRPr>
          </a:p>
          <a:p>
            <a:pPr algn="ctr"/>
            <a:endParaRPr lang="de-DE" sz="1800">
              <a:latin typeface="+mj-lt"/>
            </a:endParaRPr>
          </a:p>
          <a:p>
            <a:r>
              <a:rPr lang="de-DE" altLang="de-DE" sz="1800" i="1">
                <a:latin typeface="+mj-lt"/>
                <a:cs typeface="Times New Roman" pitchFamily="18" charset="0"/>
              </a:rPr>
              <a:t>Julia bekommt die Bretter.</a:t>
            </a:r>
          </a:p>
          <a:p>
            <a:endParaRPr lang="de-DE" altLang="de-DE" sz="1800" i="1">
              <a:latin typeface="+mj-lt"/>
              <a:cs typeface="Times New Roman" pitchFamily="18" charset="0"/>
            </a:endParaRPr>
          </a:p>
          <a:p>
            <a:r>
              <a:rPr lang="de-DE" altLang="de-DE" sz="1800" i="1">
                <a:latin typeface="+mj-lt"/>
                <a:cs typeface="Times New Roman" pitchFamily="18" charset="0"/>
              </a:rPr>
              <a:t>Julia bekommt die Bretter passend zugeschnitten.</a:t>
            </a:r>
          </a:p>
          <a:p>
            <a:r>
              <a:rPr lang="de-DE" altLang="de-DE" sz="1800">
                <a:latin typeface="+mj-lt"/>
                <a:cs typeface="Times New Roman" pitchFamily="18" charset="0"/>
              </a:rPr>
              <a:t>'Julia bekommt die Bretter in zugeschnittenem Zustand'</a:t>
            </a:r>
          </a:p>
          <a:p>
            <a:r>
              <a:rPr lang="de-DE" altLang="de-DE" sz="1800">
                <a:latin typeface="+mj-lt"/>
                <a:cs typeface="Times New Roman" pitchFamily="18" charset="0"/>
              </a:rPr>
              <a:t>'Die Bretter werden für Julia zugeschnitten'</a:t>
            </a:r>
          </a:p>
          <a:p>
            <a:pPr algn="ctr"/>
            <a:endParaRPr lang="de-DE" sz="1800"/>
          </a:p>
          <a:p>
            <a:pPr marL="257175" indent="-257175" algn="ctr">
              <a:buFont typeface="Arial" pitchFamily="34" charset="0"/>
              <a:buChar char="•"/>
            </a:pPr>
            <a:endParaRPr lang="de-DE" sz="1800"/>
          </a:p>
          <a:p>
            <a:endParaRPr lang="de-DE" sz="1013"/>
          </a:p>
        </p:txBody>
      </p:sp>
    </p:spTree>
    <p:extLst>
      <p:ext uri="{BB962C8B-B14F-4D97-AF65-F5344CB8AC3E}">
        <p14:creationId xmlns:p14="http://schemas.microsoft.com/office/powerpoint/2010/main" val="94291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4"/>
            <a:ext cx="6318702" cy="3655296"/>
          </a:xfrm>
          <a:prstGeom prst="rect">
            <a:avLst/>
          </a:prstGeom>
          <a:noFill/>
        </p:spPr>
        <p:txBody>
          <a:bodyPr wrap="square" rtlCol="0">
            <a:spAutoFit/>
          </a:bodyPr>
          <a:lstStyle/>
          <a:p>
            <a:pPr algn="ctr"/>
            <a:r>
              <a:rPr lang="de-DE" sz="1800" b="1"/>
              <a:t>Extension</a:t>
            </a:r>
          </a:p>
          <a:p>
            <a:pPr algn="ctr"/>
            <a:r>
              <a:rPr lang="de-DE" sz="1800"/>
              <a:t>Verwendung in neuen Kontexten</a:t>
            </a:r>
          </a:p>
          <a:p>
            <a:pPr algn="ctr"/>
            <a:endParaRPr lang="de-DE" sz="1800">
              <a:latin typeface="+mj-lt"/>
            </a:endParaRPr>
          </a:p>
          <a:p>
            <a:pPr algn="ctr"/>
            <a:endParaRPr lang="de-DE" sz="1800">
              <a:latin typeface="+mj-lt"/>
            </a:endParaRPr>
          </a:p>
          <a:p>
            <a:pPr>
              <a:lnSpc>
                <a:spcPct val="90000"/>
              </a:lnSpc>
            </a:pPr>
            <a:r>
              <a:rPr lang="de-DE" altLang="de-DE" sz="1800" i="1">
                <a:latin typeface="+mj-lt"/>
                <a:cs typeface="Times New Roman" pitchFamily="18" charset="0"/>
              </a:rPr>
              <a:t>Julia bekommt die Bretter zugeschnitten.</a:t>
            </a:r>
          </a:p>
          <a:p>
            <a:pPr>
              <a:lnSpc>
                <a:spcPct val="90000"/>
              </a:lnSpc>
            </a:pPr>
            <a:endParaRPr lang="de-DE" altLang="de-DE" sz="1800" i="1">
              <a:latin typeface="+mj-lt"/>
              <a:cs typeface="Times New Roman" pitchFamily="18" charset="0"/>
            </a:endParaRPr>
          </a:p>
          <a:p>
            <a:pPr>
              <a:lnSpc>
                <a:spcPct val="90000"/>
              </a:lnSpc>
            </a:pPr>
            <a:r>
              <a:rPr lang="de-DE" altLang="de-DE" sz="1800" i="1">
                <a:latin typeface="+mj-lt"/>
                <a:cs typeface="Times New Roman" pitchFamily="18" charset="0"/>
              </a:rPr>
              <a:t>Julia bekommt ein Auto geschenkt/ausgeliehen</a:t>
            </a:r>
            <a:r>
              <a:rPr lang="de-DE" altLang="de-DE" sz="1800">
                <a:latin typeface="+mj-lt"/>
                <a:cs typeface="Times New Roman" pitchFamily="18" charset="0"/>
              </a:rPr>
              <a:t>. </a:t>
            </a:r>
          </a:p>
          <a:p>
            <a:pPr>
              <a:lnSpc>
                <a:spcPct val="90000"/>
              </a:lnSpc>
            </a:pPr>
            <a:endParaRPr lang="de-DE" altLang="de-DE" sz="1800" i="1">
              <a:latin typeface="+mj-lt"/>
              <a:cs typeface="Times New Roman" pitchFamily="18" charset="0"/>
            </a:endParaRPr>
          </a:p>
          <a:p>
            <a:pPr>
              <a:lnSpc>
                <a:spcPct val="90000"/>
              </a:lnSpc>
            </a:pPr>
            <a:r>
              <a:rPr lang="de-DE" altLang="de-DE" sz="1800" i="1">
                <a:latin typeface="+mj-lt"/>
                <a:cs typeface="Times New Roman" pitchFamily="18" charset="0"/>
              </a:rPr>
              <a:t>Das Auto bekommt einen neuen Motor eingebaut.</a:t>
            </a:r>
            <a:r>
              <a:rPr lang="de-DE" altLang="de-DE" sz="1800">
                <a:latin typeface="+mj-lt"/>
                <a:cs typeface="Times New Roman" pitchFamily="18" charset="0"/>
              </a:rPr>
              <a:t> </a:t>
            </a:r>
          </a:p>
          <a:p>
            <a:pPr>
              <a:lnSpc>
                <a:spcPct val="90000"/>
              </a:lnSpc>
            </a:pPr>
            <a:endParaRPr lang="de-DE" altLang="de-DE" sz="1800">
              <a:latin typeface="+mj-lt"/>
              <a:cs typeface="Times New Roman" pitchFamily="18" charset="0"/>
            </a:endParaRPr>
          </a:p>
          <a:p>
            <a:pPr>
              <a:lnSpc>
                <a:spcPct val="90000"/>
              </a:lnSpc>
            </a:pPr>
            <a:r>
              <a:rPr lang="de-DE" altLang="de-DE" sz="1800" i="1">
                <a:latin typeface="+mj-lt"/>
                <a:cs typeface="Times New Roman" pitchFamily="18" charset="0"/>
              </a:rPr>
              <a:t>Julia bekommt die Polypen rausgenommen.</a:t>
            </a:r>
          </a:p>
          <a:p>
            <a:pPr algn="ctr"/>
            <a:endParaRPr lang="de-DE" sz="1800"/>
          </a:p>
          <a:p>
            <a:pPr marL="257175" indent="-257175" algn="ctr">
              <a:buFont typeface="Arial" pitchFamily="34" charset="0"/>
              <a:buChar char="•"/>
            </a:pPr>
            <a:endParaRPr lang="de-DE" sz="1800"/>
          </a:p>
          <a:p>
            <a:endParaRPr lang="de-DE" sz="1013"/>
          </a:p>
        </p:txBody>
      </p:sp>
      <p:sp>
        <p:nvSpPr>
          <p:cNvPr id="5" name="Eingekerbter Pfeil nach rechts 4"/>
          <p:cNvSpPr>
            <a:spLocks noChangeArrowheads="1"/>
          </p:cNvSpPr>
          <p:nvPr/>
        </p:nvSpPr>
        <p:spPr bwMode="auto">
          <a:xfrm rot="5400000">
            <a:off x="5767983" y="3014582"/>
            <a:ext cx="2214563" cy="363141"/>
          </a:xfrm>
          <a:prstGeom prst="notchedRightArrow">
            <a:avLst>
              <a:gd name="adj1" fmla="val 50000"/>
              <a:gd name="adj2" fmla="val 52627"/>
            </a:avLst>
          </a:prstGeom>
          <a:solidFill>
            <a:schemeClr val="accent1"/>
          </a:solidFill>
          <a:ln w="15875" algn="ctr">
            <a:solidFill>
              <a:schemeClr val="tx2"/>
            </a:solidFill>
            <a:miter lim="800000"/>
            <a:headEnd/>
            <a:tailEnd/>
          </a:ln>
        </p:spPr>
        <p:txBody>
          <a:bodyPr rot="10800000" vert="eaVert" anchor="ctr"/>
          <a:lstStyle/>
          <a:p>
            <a:pPr algn="ctr">
              <a:defRPr/>
            </a:pPr>
            <a:endParaRPr lang="de-DE" sz="1013"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4643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4"/>
            <a:ext cx="6318702" cy="3572196"/>
          </a:xfrm>
          <a:prstGeom prst="rect">
            <a:avLst/>
          </a:prstGeom>
          <a:noFill/>
        </p:spPr>
        <p:txBody>
          <a:bodyPr wrap="square" rtlCol="0">
            <a:spAutoFit/>
          </a:bodyPr>
          <a:lstStyle/>
          <a:p>
            <a:pPr algn="ctr"/>
            <a:r>
              <a:rPr lang="de-DE" sz="1800" b="1"/>
              <a:t>Dekategorisierung</a:t>
            </a:r>
          </a:p>
          <a:p>
            <a:pPr algn="ctr"/>
            <a:r>
              <a:rPr lang="de-DE" sz="1800"/>
              <a:t>Verlust des Status als unabhängiges Wort (Verlust der morphosyntaktischen Eigenschaften des Ursprungswortes)</a:t>
            </a:r>
          </a:p>
          <a:p>
            <a:pPr algn="ctr"/>
            <a:endParaRPr lang="de-DE" sz="1800">
              <a:latin typeface="+mj-lt"/>
            </a:endParaRPr>
          </a:p>
          <a:p>
            <a:pPr algn="ctr"/>
            <a:endParaRPr lang="de-DE" sz="1800">
              <a:latin typeface="+mj-lt"/>
            </a:endParaRPr>
          </a:p>
          <a:p>
            <a:r>
              <a:rPr lang="de-DE" altLang="de-DE" sz="1800" i="1">
                <a:latin typeface="+mj-lt"/>
                <a:cs typeface="Times New Roman" pitchFamily="18" charset="0"/>
              </a:rPr>
              <a:t>Sie bekommt </a:t>
            </a:r>
            <a:r>
              <a:rPr lang="de-DE" altLang="de-DE" sz="1800" b="1" i="1">
                <a:solidFill>
                  <a:srgbClr val="C00000"/>
                </a:solidFill>
                <a:latin typeface="+mj-lt"/>
                <a:cs typeface="Times New Roman" pitchFamily="18" charset="0"/>
              </a:rPr>
              <a:t>einen Brief</a:t>
            </a:r>
            <a:r>
              <a:rPr lang="de-DE" altLang="de-DE" sz="1800" i="1">
                <a:latin typeface="+mj-lt"/>
                <a:cs typeface="Times New Roman" pitchFamily="18" charset="0"/>
              </a:rPr>
              <a:t> geschrieben.</a:t>
            </a:r>
          </a:p>
          <a:p>
            <a:endParaRPr lang="de-DE" altLang="de-DE" sz="1800">
              <a:latin typeface="+mj-lt"/>
              <a:cs typeface="Times New Roman" pitchFamily="18" charset="0"/>
            </a:endParaRPr>
          </a:p>
          <a:p>
            <a:r>
              <a:rPr lang="de-DE" altLang="de-DE" sz="1800" i="1">
                <a:latin typeface="+mj-lt"/>
                <a:cs typeface="Times New Roman" pitchFamily="18" charset="0"/>
              </a:rPr>
              <a:t>Sie bekommt geschrieben, </a:t>
            </a:r>
            <a:r>
              <a:rPr lang="de-DE" altLang="de-DE" sz="1800" b="1" i="1">
                <a:solidFill>
                  <a:srgbClr val="C00000"/>
                </a:solidFill>
                <a:latin typeface="+mj-lt"/>
                <a:cs typeface="Times New Roman" pitchFamily="18" charset="0"/>
              </a:rPr>
              <a:t>dass er sich verspätet.</a:t>
            </a:r>
          </a:p>
          <a:p>
            <a:endParaRPr lang="de-DE" altLang="de-DE" sz="1800">
              <a:latin typeface="+mj-lt"/>
              <a:cs typeface="Times New Roman" pitchFamily="18" charset="0"/>
            </a:endParaRPr>
          </a:p>
          <a:p>
            <a:r>
              <a:rPr lang="de-DE" altLang="de-DE" sz="1800" i="1">
                <a:latin typeface="+mj-lt"/>
                <a:cs typeface="Times New Roman" pitchFamily="18" charset="0"/>
              </a:rPr>
              <a:t>Sie bekommt geschrieben. </a:t>
            </a:r>
            <a:endParaRPr lang="de-DE" altLang="de-DE" sz="1800">
              <a:latin typeface="+mj-lt"/>
              <a:cs typeface="Times New Roman" pitchFamily="18" charset="0"/>
            </a:endParaRPr>
          </a:p>
          <a:p>
            <a:pPr algn="ctr"/>
            <a:endParaRPr lang="de-DE" sz="1800"/>
          </a:p>
          <a:p>
            <a:pPr marL="257175" indent="-257175" algn="ctr">
              <a:buFont typeface="Arial" pitchFamily="34" charset="0"/>
              <a:buChar char="•"/>
            </a:pPr>
            <a:endParaRPr lang="de-DE" sz="1800"/>
          </a:p>
          <a:p>
            <a:endParaRPr lang="de-DE" sz="1013"/>
          </a:p>
        </p:txBody>
      </p:sp>
    </p:spTree>
    <p:extLst>
      <p:ext uri="{BB962C8B-B14F-4D97-AF65-F5344CB8AC3E}">
        <p14:creationId xmlns:p14="http://schemas.microsoft.com/office/powerpoint/2010/main" val="10166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a:t>Was ist Grammatikalisierung?</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5"/>
            <a:ext cx="6318702" cy="3295197"/>
          </a:xfrm>
          <a:prstGeom prst="rect">
            <a:avLst/>
          </a:prstGeom>
          <a:noFill/>
        </p:spPr>
        <p:txBody>
          <a:bodyPr wrap="square" rtlCol="0">
            <a:spAutoFit/>
          </a:bodyPr>
          <a:lstStyle/>
          <a:p>
            <a:pPr algn="ctr"/>
            <a:r>
              <a:rPr lang="de-DE" sz="1800" b="1"/>
              <a:t>Erosion</a:t>
            </a:r>
          </a:p>
          <a:p>
            <a:pPr algn="ctr"/>
            <a:r>
              <a:rPr lang="de-DE" sz="1800"/>
              <a:t>Reduktion phonologischer Substanz</a:t>
            </a:r>
            <a:endParaRPr lang="de-DE" sz="1800" b="1"/>
          </a:p>
          <a:p>
            <a:pPr algn="ctr"/>
            <a:endParaRPr lang="de-DE" sz="1800">
              <a:latin typeface="+mj-lt"/>
            </a:endParaRPr>
          </a:p>
          <a:p>
            <a:pPr algn="ctr"/>
            <a:endParaRPr lang="de-DE" sz="1800">
              <a:latin typeface="+mj-lt"/>
            </a:endParaRPr>
          </a:p>
          <a:p>
            <a:r>
              <a:rPr lang="de-DE" altLang="de-DE" sz="1800" i="1">
                <a:latin typeface="+mj-lt"/>
                <a:cs typeface="Times New Roman" pitchFamily="18" charset="0"/>
              </a:rPr>
              <a:t>an dem </a:t>
            </a:r>
            <a:r>
              <a:rPr lang="de-DE" altLang="de-DE" sz="1800">
                <a:latin typeface="+mj-lt"/>
                <a:cs typeface="Times New Roman" pitchFamily="18" charset="0"/>
              </a:rPr>
              <a:t>→ </a:t>
            </a:r>
            <a:r>
              <a:rPr lang="de-DE" altLang="de-DE" sz="1800" i="1">
                <a:latin typeface="+mj-lt"/>
                <a:cs typeface="Times New Roman" pitchFamily="18" charset="0"/>
              </a:rPr>
              <a:t>am</a:t>
            </a:r>
          </a:p>
          <a:p>
            <a:endParaRPr lang="de-DE" altLang="de-DE" sz="1800" i="1">
              <a:latin typeface="+mj-lt"/>
              <a:cs typeface="Times New Roman" pitchFamily="18" charset="0"/>
            </a:endParaRPr>
          </a:p>
          <a:p>
            <a:r>
              <a:rPr lang="de-DE" altLang="de-DE" sz="1800" i="1">
                <a:latin typeface="+mj-lt"/>
                <a:cs typeface="Times New Roman" pitchFamily="18" charset="0"/>
              </a:rPr>
              <a:t>auf dem </a:t>
            </a:r>
            <a:r>
              <a:rPr lang="de-DE" altLang="de-DE" sz="1800">
                <a:latin typeface="+mj-lt"/>
                <a:cs typeface="Times New Roman" pitchFamily="18" charset="0"/>
              </a:rPr>
              <a:t>→</a:t>
            </a:r>
            <a:r>
              <a:rPr lang="de-DE" altLang="de-DE" sz="1800" i="1">
                <a:latin typeface="+mj-lt"/>
                <a:cs typeface="Times New Roman" pitchFamily="18" charset="0"/>
              </a:rPr>
              <a:t> auf`m </a:t>
            </a:r>
          </a:p>
          <a:p>
            <a:endParaRPr lang="de-DE" altLang="de-DE" sz="1800" i="1">
              <a:latin typeface="+mj-lt"/>
              <a:cs typeface="Times New Roman" pitchFamily="18" charset="0"/>
            </a:endParaRPr>
          </a:p>
          <a:p>
            <a:r>
              <a:rPr lang="de-DE" altLang="de-DE" sz="1800" i="1">
                <a:latin typeface="+mj-lt"/>
                <a:cs typeface="Times New Roman" pitchFamily="18" charset="0"/>
              </a:rPr>
              <a:t>kannst du </a:t>
            </a:r>
            <a:r>
              <a:rPr lang="de-DE" altLang="de-DE" sz="1800">
                <a:latin typeface="+mj-lt"/>
                <a:cs typeface="Times New Roman" pitchFamily="18" charset="0"/>
              </a:rPr>
              <a:t>→</a:t>
            </a:r>
            <a:r>
              <a:rPr lang="de-DE" altLang="de-DE" sz="1800" i="1">
                <a:latin typeface="+mj-lt"/>
                <a:cs typeface="Times New Roman" pitchFamily="18" charset="0"/>
              </a:rPr>
              <a:t> kannste</a:t>
            </a:r>
          </a:p>
          <a:p>
            <a:pPr algn="ctr"/>
            <a:endParaRPr lang="de-DE" sz="1800"/>
          </a:p>
          <a:p>
            <a:pPr marL="257175" indent="-257175" algn="ctr">
              <a:buFont typeface="Arial" pitchFamily="34" charset="0"/>
              <a:buChar char="•"/>
            </a:pPr>
            <a:endParaRPr lang="de-DE" sz="1800"/>
          </a:p>
          <a:p>
            <a:endParaRPr lang="de-DE" sz="1013"/>
          </a:p>
        </p:txBody>
      </p:sp>
    </p:spTree>
    <p:extLst>
      <p:ext uri="{BB962C8B-B14F-4D97-AF65-F5344CB8AC3E}">
        <p14:creationId xmlns:p14="http://schemas.microsoft.com/office/powerpoint/2010/main" val="139767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400"/>
              <a:t>Beispiel: Entstehung der schwachen Verben (Auxiliarisierungsthese)</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sp>
        <p:nvSpPr>
          <p:cNvPr id="4" name="Textfeld 3"/>
          <p:cNvSpPr txBox="1"/>
          <p:nvPr/>
        </p:nvSpPr>
        <p:spPr>
          <a:xfrm>
            <a:off x="1385646" y="1152514"/>
            <a:ext cx="6318702" cy="3849195"/>
          </a:xfrm>
          <a:prstGeom prst="rect">
            <a:avLst/>
          </a:prstGeom>
          <a:noFill/>
        </p:spPr>
        <p:txBody>
          <a:bodyPr wrap="square" rtlCol="0">
            <a:spAutoFit/>
          </a:bodyPr>
          <a:lstStyle/>
          <a:p>
            <a:pPr algn="ctr"/>
            <a:r>
              <a:rPr lang="de-DE" sz="1800" b="1"/>
              <a:t>Desemantisierung</a:t>
            </a:r>
          </a:p>
          <a:p>
            <a:pPr algn="ctr"/>
            <a:r>
              <a:rPr lang="de-DE" sz="1800"/>
              <a:t>ich tat</a:t>
            </a:r>
            <a:r>
              <a:rPr lang="de-DE" sz="1800" baseline="-25000"/>
              <a:t>Vollverb</a:t>
            </a:r>
            <a:r>
              <a:rPr lang="de-DE" sz="1800"/>
              <a:t> wecken &gt; ich tat</a:t>
            </a:r>
            <a:r>
              <a:rPr lang="de-DE" sz="1800" baseline="-25000"/>
              <a:t>Hilfsverb</a:t>
            </a:r>
            <a:r>
              <a:rPr lang="de-DE" sz="1800"/>
              <a:t> wecken</a:t>
            </a:r>
          </a:p>
          <a:p>
            <a:pPr marL="257175" indent="-257175" algn="ctr">
              <a:buFont typeface="Arial" pitchFamily="34" charset="0"/>
              <a:buChar char="•"/>
            </a:pPr>
            <a:endParaRPr lang="de-DE" sz="1800"/>
          </a:p>
          <a:p>
            <a:pPr algn="ctr"/>
            <a:r>
              <a:rPr lang="de-DE" sz="1800" b="1"/>
              <a:t>Extension</a:t>
            </a:r>
          </a:p>
          <a:p>
            <a:pPr algn="ctr"/>
            <a:r>
              <a:rPr lang="de-DE" sz="1800"/>
              <a:t>Benutzung mit Verben, die keine Tätigkeit bezeichnen (</a:t>
            </a:r>
            <a:r>
              <a:rPr lang="de-DE" sz="1800" i="1"/>
              <a:t>lieben</a:t>
            </a:r>
            <a:r>
              <a:rPr lang="de-DE" sz="1800"/>
              <a:t>)</a:t>
            </a:r>
          </a:p>
          <a:p>
            <a:pPr marL="257175" indent="-257175" algn="ctr">
              <a:buFont typeface="Arial" pitchFamily="34" charset="0"/>
              <a:buChar char="•"/>
            </a:pPr>
            <a:endParaRPr lang="de-DE" sz="1800"/>
          </a:p>
          <a:p>
            <a:pPr algn="ctr"/>
            <a:r>
              <a:rPr lang="de-DE" sz="1800" b="1"/>
              <a:t>Dekategorisierung</a:t>
            </a:r>
          </a:p>
          <a:p>
            <a:pPr algn="ctr"/>
            <a:r>
              <a:rPr lang="de-DE" sz="1800"/>
              <a:t>Verlust morphosyntaktischer Eigenschaften (z.B. Valenz: </a:t>
            </a:r>
            <a:r>
              <a:rPr lang="de-DE" sz="1800" i="1"/>
              <a:t>ich tue dir einen Gefallen</a:t>
            </a:r>
            <a:r>
              <a:rPr lang="de-DE" sz="1800"/>
              <a:t>, nicht </a:t>
            </a:r>
            <a:r>
              <a:rPr lang="de-DE" sz="1800" i="1"/>
              <a:t>*ich tue, *ich tue einen Gefallen</a:t>
            </a:r>
            <a:r>
              <a:rPr lang="de-DE" sz="1800"/>
              <a:t>)</a:t>
            </a:r>
          </a:p>
          <a:p>
            <a:pPr marL="257175" indent="-257175" algn="ctr">
              <a:buFont typeface="Arial" pitchFamily="34" charset="0"/>
              <a:buChar char="•"/>
            </a:pPr>
            <a:endParaRPr lang="de-DE" sz="1800"/>
          </a:p>
          <a:p>
            <a:pPr algn="ctr"/>
            <a:r>
              <a:rPr lang="de-DE" sz="1800" b="1"/>
              <a:t>Erosion</a:t>
            </a:r>
          </a:p>
          <a:p>
            <a:pPr algn="ctr"/>
            <a:r>
              <a:rPr lang="de-DE" sz="1800"/>
              <a:t>Klitisierung: </a:t>
            </a:r>
            <a:r>
              <a:rPr lang="de-DE" sz="1800" i="1"/>
              <a:t>*salben tat &gt; </a:t>
            </a:r>
            <a:r>
              <a:rPr lang="de-DE" sz="1800"/>
              <a:t>ahd. </a:t>
            </a:r>
            <a:r>
              <a:rPr lang="de-DE" sz="1800" i="1"/>
              <a:t>salbō-ta </a:t>
            </a:r>
            <a:r>
              <a:rPr lang="de-DE" sz="1800"/>
              <a:t>&gt; nhd. </a:t>
            </a:r>
            <a:r>
              <a:rPr lang="de-DE" sz="1800" i="1"/>
              <a:t>salb-te</a:t>
            </a:r>
            <a:endParaRPr lang="de-DE" sz="1800" b="1"/>
          </a:p>
          <a:p>
            <a:endParaRPr lang="de-DE" sz="1013"/>
          </a:p>
        </p:txBody>
      </p:sp>
      <p:cxnSp>
        <p:nvCxnSpPr>
          <p:cNvPr id="5" name="Gerade Verbindung mit Pfeil 4"/>
          <p:cNvCxnSpPr/>
          <p:nvPr/>
        </p:nvCxnSpPr>
        <p:spPr>
          <a:xfrm>
            <a:off x="4544997" y="1725160"/>
            <a:ext cx="0" cy="324036"/>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cxnSp>
        <p:nvCxnSpPr>
          <p:cNvPr id="8" name="Gerade Verbindung mit Pfeil 7"/>
          <p:cNvCxnSpPr/>
          <p:nvPr/>
        </p:nvCxnSpPr>
        <p:spPr>
          <a:xfrm>
            <a:off x="4548743" y="2826953"/>
            <a:ext cx="0" cy="324036"/>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cxnSp>
        <p:nvCxnSpPr>
          <p:cNvPr id="9" name="Gerade Verbindung mit Pfeil 8"/>
          <p:cNvCxnSpPr/>
          <p:nvPr/>
        </p:nvCxnSpPr>
        <p:spPr>
          <a:xfrm>
            <a:off x="4548743" y="3961079"/>
            <a:ext cx="0" cy="270030"/>
          </a:xfrm>
          <a:prstGeom prst="straightConnector1">
            <a:avLst/>
          </a:prstGeom>
          <a:ln w="38100">
            <a:solidFill>
              <a:schemeClr val="accent1"/>
            </a:solidFill>
            <a:prstDash val="dash"/>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119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85900" y="144655"/>
            <a:ext cx="6172200" cy="857250"/>
          </a:xfrm>
        </p:spPr>
        <p:txBody>
          <a:bodyPr>
            <a:normAutofit/>
          </a:bodyPr>
          <a:lstStyle/>
          <a:p>
            <a:r>
              <a:rPr lang="en-US" sz="2400"/>
              <a:t>Beispiel: Entstehung der schwachen Verben </a:t>
            </a:r>
            <a:r>
              <a:rPr lang="en-US" sz="1800"/>
              <a:t>(Auxiliarisierungsthese)</a:t>
            </a:r>
          </a:p>
        </p:txBody>
      </p:sp>
      <p:sp>
        <p:nvSpPr>
          <p:cNvPr id="3" name="Inhaltsplatzhalter 2"/>
          <p:cNvSpPr>
            <a:spLocks noGrp="1"/>
          </p:cNvSpPr>
          <p:nvPr>
            <p:ph idx="1"/>
          </p:nvPr>
        </p:nvSpPr>
        <p:spPr>
          <a:xfrm>
            <a:off x="1493658" y="1095313"/>
            <a:ext cx="6264696" cy="3747864"/>
          </a:xfrm>
        </p:spPr>
        <p:txBody>
          <a:bodyPr>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225"/>
          </a:p>
          <a:p>
            <a:pPr marL="0" indent="0">
              <a:buNone/>
            </a:pPr>
            <a:endParaRPr lang="en-US" sz="1350"/>
          </a:p>
        </p:txBody>
      </p:sp>
      <p:graphicFrame>
        <p:nvGraphicFramePr>
          <p:cNvPr id="10" name="Inhaltsplatzhalter 4"/>
          <p:cNvGraphicFramePr>
            <a:graphicFrameLocks/>
          </p:cNvGraphicFramePr>
          <p:nvPr>
            <p:extLst>
              <p:ext uri="{D42A27DB-BD31-4B8C-83A1-F6EECF244321}">
                <p14:modId xmlns:p14="http://schemas.microsoft.com/office/powerpoint/2010/main" val="2921907484"/>
              </p:ext>
            </p:extLst>
          </p:nvPr>
        </p:nvGraphicFramePr>
        <p:xfrm>
          <a:off x="1485900" y="1278782"/>
          <a:ext cx="6172201" cy="3230880"/>
        </p:xfrm>
        <a:graphic>
          <a:graphicData uri="http://schemas.openxmlformats.org/drawingml/2006/table">
            <a:tbl>
              <a:tblPr firstRow="1" bandRow="1">
                <a:tableStyleId>{5C22544A-7EE6-4342-B048-85BDC9FD1C3A}</a:tableStyleId>
              </a:tblPr>
              <a:tblGrid>
                <a:gridCol w="620324">
                  <a:extLst>
                    <a:ext uri="{9D8B030D-6E8A-4147-A177-3AD203B41FA5}">
                      <a16:colId xmlns:a16="http://schemas.microsoft.com/office/drawing/2014/main" val="20000"/>
                    </a:ext>
                  </a:extLst>
                </a:gridCol>
                <a:gridCol w="1439663">
                  <a:extLst>
                    <a:ext uri="{9D8B030D-6E8A-4147-A177-3AD203B41FA5}">
                      <a16:colId xmlns:a16="http://schemas.microsoft.com/office/drawing/2014/main" val="20001"/>
                    </a:ext>
                  </a:extLst>
                </a:gridCol>
                <a:gridCol w="1643334">
                  <a:extLst>
                    <a:ext uri="{9D8B030D-6E8A-4147-A177-3AD203B41FA5}">
                      <a16:colId xmlns:a16="http://schemas.microsoft.com/office/drawing/2014/main" val="20002"/>
                    </a:ext>
                  </a:extLst>
                </a:gridCol>
                <a:gridCol w="123444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274320">
                <a:tc>
                  <a:txBody>
                    <a:bodyPr/>
                    <a:lstStyle/>
                    <a:p>
                      <a:endParaRPr lang="de-DE" sz="1400" dirty="0">
                        <a:solidFill>
                          <a:schemeClr val="bg1"/>
                        </a:solidFill>
                      </a:endParaRPr>
                    </a:p>
                  </a:txBody>
                  <a:tcPr marL="68580" marR="68580" marT="34290" marB="34290"/>
                </a:tc>
                <a:tc>
                  <a:txBody>
                    <a:bodyPr/>
                    <a:lstStyle/>
                    <a:p>
                      <a:r>
                        <a:rPr lang="de-DE" sz="1400" dirty="0" err="1">
                          <a:solidFill>
                            <a:schemeClr val="bg1"/>
                          </a:solidFill>
                        </a:rPr>
                        <a:t>Präs</a:t>
                      </a:r>
                      <a:r>
                        <a:rPr lang="de-DE" sz="1400" dirty="0">
                          <a:solidFill>
                            <a:schemeClr val="bg1"/>
                          </a:solidFill>
                        </a:rPr>
                        <a:t>.</a:t>
                      </a:r>
                      <a:r>
                        <a:rPr lang="de-DE" sz="1400" baseline="0" dirty="0">
                          <a:solidFill>
                            <a:schemeClr val="bg1"/>
                          </a:solidFill>
                        </a:rPr>
                        <a:t> </a:t>
                      </a:r>
                      <a:r>
                        <a:rPr lang="de-DE" sz="1400" baseline="0" dirty="0" err="1">
                          <a:solidFill>
                            <a:schemeClr val="bg1"/>
                          </a:solidFill>
                        </a:rPr>
                        <a:t>Ind</a:t>
                      </a:r>
                      <a:r>
                        <a:rPr lang="de-DE" sz="1400" baseline="0" dirty="0">
                          <a:solidFill>
                            <a:schemeClr val="bg1"/>
                          </a:solidFill>
                        </a:rPr>
                        <a:t>.</a:t>
                      </a:r>
                      <a:endParaRPr lang="de-DE" sz="1400" dirty="0">
                        <a:solidFill>
                          <a:schemeClr val="bg1"/>
                        </a:solidFill>
                      </a:endParaRPr>
                    </a:p>
                  </a:txBody>
                  <a:tcPr marL="68580" marR="68580" marT="34290" marB="34290"/>
                </a:tc>
                <a:tc>
                  <a:txBody>
                    <a:bodyPr/>
                    <a:lstStyle/>
                    <a:p>
                      <a:r>
                        <a:rPr lang="de-DE" sz="1400" dirty="0">
                          <a:solidFill>
                            <a:schemeClr val="bg1"/>
                          </a:solidFill>
                        </a:rPr>
                        <a:t>Part. I</a:t>
                      </a:r>
                    </a:p>
                  </a:txBody>
                  <a:tcPr marL="68580" marR="68580" marT="34290" marB="34290"/>
                </a:tc>
                <a:tc>
                  <a:txBody>
                    <a:bodyPr/>
                    <a:lstStyle/>
                    <a:p>
                      <a:r>
                        <a:rPr lang="de-DE" sz="1400" dirty="0" err="1">
                          <a:solidFill>
                            <a:schemeClr val="bg1"/>
                          </a:solidFill>
                        </a:rPr>
                        <a:t>Prät</a:t>
                      </a:r>
                      <a:r>
                        <a:rPr lang="de-DE" sz="1400" dirty="0">
                          <a:solidFill>
                            <a:schemeClr val="bg1"/>
                          </a:solidFill>
                        </a:rPr>
                        <a:t>. </a:t>
                      </a:r>
                      <a:r>
                        <a:rPr lang="de-DE" sz="1400" dirty="0" err="1">
                          <a:solidFill>
                            <a:schemeClr val="bg1"/>
                          </a:solidFill>
                        </a:rPr>
                        <a:t>Ind</a:t>
                      </a:r>
                      <a:r>
                        <a:rPr lang="de-DE" sz="1400" dirty="0">
                          <a:solidFill>
                            <a:schemeClr val="bg1"/>
                          </a:solidFill>
                        </a:rPr>
                        <a:t>.</a:t>
                      </a:r>
                    </a:p>
                  </a:txBody>
                  <a:tcPr marL="68580" marR="68580" marT="34290" marB="34290"/>
                </a:tc>
                <a:tc>
                  <a:txBody>
                    <a:bodyPr/>
                    <a:lstStyle/>
                    <a:p>
                      <a:r>
                        <a:rPr lang="de-DE" sz="1400" dirty="0">
                          <a:solidFill>
                            <a:schemeClr val="bg1"/>
                          </a:solidFill>
                        </a:rPr>
                        <a:t>Part. II</a:t>
                      </a:r>
                    </a:p>
                  </a:txBody>
                  <a:tcPr marL="68580" marR="68580" marT="34290" marB="34290"/>
                </a:tc>
                <a:extLst>
                  <a:ext uri="{0D108BD9-81ED-4DB2-BD59-A6C34878D82A}">
                    <a16:rowId xmlns:a16="http://schemas.microsoft.com/office/drawing/2014/main" val="10000"/>
                  </a:ext>
                </a:extLst>
              </a:tr>
              <a:tr h="1232219">
                <a:tc>
                  <a:txBody>
                    <a:bodyPr/>
                    <a:lstStyle/>
                    <a:p>
                      <a:pPr defTabSz="432000">
                        <a:lnSpc>
                          <a:spcPct val="90000"/>
                        </a:lnSpc>
                      </a:pPr>
                      <a:r>
                        <a:rPr lang="de-DE" sz="1400" dirty="0"/>
                        <a:t>Sg. 	1.</a:t>
                      </a:r>
                    </a:p>
                    <a:p>
                      <a:pPr defTabSz="432000">
                        <a:lnSpc>
                          <a:spcPct val="90000"/>
                        </a:lnSpc>
                      </a:pPr>
                      <a:r>
                        <a:rPr lang="de-DE" sz="1400" dirty="0"/>
                        <a:t> 	2.</a:t>
                      </a:r>
                    </a:p>
                    <a:p>
                      <a:pPr defTabSz="432000">
                        <a:lnSpc>
                          <a:spcPct val="90000"/>
                        </a:lnSpc>
                      </a:pPr>
                      <a:r>
                        <a:rPr lang="de-DE" sz="1400" dirty="0"/>
                        <a:t>	3.</a:t>
                      </a:r>
                    </a:p>
                    <a:p>
                      <a:pPr defTabSz="432000">
                        <a:lnSpc>
                          <a:spcPct val="90000"/>
                        </a:lnSpc>
                      </a:pPr>
                      <a:r>
                        <a:rPr lang="de-DE" sz="1400" dirty="0"/>
                        <a:t>Pl. 	1.</a:t>
                      </a:r>
                    </a:p>
                    <a:p>
                      <a:pPr defTabSz="432000">
                        <a:lnSpc>
                          <a:spcPct val="90000"/>
                        </a:lnSpc>
                      </a:pPr>
                      <a:r>
                        <a:rPr lang="de-DE" sz="1400" dirty="0"/>
                        <a:t>	2.</a:t>
                      </a:r>
                    </a:p>
                    <a:p>
                      <a:pPr defTabSz="432000">
                        <a:lnSpc>
                          <a:spcPct val="90000"/>
                        </a:lnSpc>
                      </a:pPr>
                      <a:r>
                        <a:rPr lang="de-DE" sz="1400" dirty="0"/>
                        <a:t>	3.</a:t>
                      </a:r>
                    </a:p>
                  </a:txBody>
                  <a:tcPr marL="68580" marR="68580" marT="34290" marB="34290"/>
                </a:tc>
                <a:tc>
                  <a:txBody>
                    <a:bodyPr/>
                    <a:lstStyle/>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a:t>
                      </a:r>
                      <a:r>
                        <a:rPr lang="de-DE" sz="1400" b="0" i="1" dirty="0">
                          <a:solidFill>
                            <a:schemeClr val="tx1"/>
                          </a:solidFill>
                          <a:latin typeface="+mn-lt"/>
                          <a:ea typeface="+mn-ea"/>
                          <a:cs typeface="+mn-cs"/>
                        </a:rPr>
                        <a:t>m, -n</a:t>
                      </a:r>
                      <a:endParaRPr lang="de-DE" sz="1400" b="0" dirty="0">
                        <a:solidFill>
                          <a:schemeClr val="tx1"/>
                        </a:solidFill>
                        <a:latin typeface="+mn-lt"/>
                        <a:ea typeface="+mn-ea"/>
                        <a:cs typeface="+mn-cs"/>
                      </a:endParaRPr>
                    </a:p>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-s</a:t>
                      </a:r>
                      <a:endParaRPr lang="de-DE" sz="1400" dirty="0">
                        <a:solidFill>
                          <a:schemeClr val="tx1"/>
                        </a:solidFill>
                        <a:latin typeface="+mn-lt"/>
                        <a:ea typeface="+mn-ea"/>
                        <a:cs typeface="+mn-cs"/>
                      </a:endParaRPr>
                    </a:p>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-t</a:t>
                      </a:r>
                      <a:endParaRPr lang="de-DE" sz="1400" dirty="0">
                        <a:solidFill>
                          <a:schemeClr val="tx1"/>
                        </a:solidFill>
                        <a:latin typeface="+mn-lt"/>
                        <a:ea typeface="+mn-ea"/>
                        <a:cs typeface="+mn-cs"/>
                      </a:endParaRPr>
                    </a:p>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a:t>
                      </a:r>
                      <a:r>
                        <a:rPr lang="de-DE" sz="1400" i="1" dirty="0" err="1">
                          <a:solidFill>
                            <a:schemeClr val="tx1"/>
                          </a:solidFill>
                          <a:latin typeface="+mn-lt"/>
                          <a:ea typeface="+mn-ea"/>
                          <a:cs typeface="+mn-cs"/>
                        </a:rPr>
                        <a:t>mēs</a:t>
                      </a:r>
                      <a:endParaRPr lang="de-DE" sz="1400" dirty="0">
                        <a:solidFill>
                          <a:schemeClr val="tx1"/>
                        </a:solidFill>
                        <a:latin typeface="+mn-lt"/>
                        <a:ea typeface="+mn-ea"/>
                        <a:cs typeface="+mn-cs"/>
                      </a:endParaRPr>
                    </a:p>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-t</a:t>
                      </a:r>
                      <a:endParaRPr lang="de-DE" sz="1400" dirty="0">
                        <a:solidFill>
                          <a:schemeClr val="tx1"/>
                        </a:solidFill>
                        <a:latin typeface="+mn-lt"/>
                        <a:ea typeface="+mn-ea"/>
                        <a:cs typeface="+mn-cs"/>
                      </a:endParaRPr>
                    </a:p>
                    <a:p>
                      <a:pPr>
                        <a:lnSpc>
                          <a:spcPct val="90000"/>
                        </a:lnSpc>
                        <a:buNone/>
                      </a:pPr>
                      <a:r>
                        <a:rPr lang="de-DE" sz="1400" i="1" dirty="0">
                          <a:solidFill>
                            <a:schemeClr val="tx1"/>
                          </a:solidFill>
                          <a:latin typeface="+mn-lt"/>
                          <a:ea typeface="+mn-ea"/>
                          <a:cs typeface="+mn-cs"/>
                        </a:rPr>
                        <a:t>salb-</a:t>
                      </a:r>
                      <a:r>
                        <a:rPr lang="de-DE" sz="1400" b="1" i="1" dirty="0">
                          <a:solidFill>
                            <a:schemeClr val="tx1"/>
                          </a:solidFill>
                          <a:latin typeface="+mn-lt"/>
                          <a:ea typeface="+mn-ea"/>
                          <a:cs typeface="+mn-cs"/>
                        </a:rPr>
                        <a:t>ō</a:t>
                      </a:r>
                      <a:r>
                        <a:rPr lang="de-DE" sz="1400" i="1" dirty="0">
                          <a:solidFill>
                            <a:schemeClr val="tx1"/>
                          </a:solidFill>
                          <a:latin typeface="+mn-lt"/>
                          <a:ea typeface="+mn-ea"/>
                          <a:cs typeface="+mn-cs"/>
                        </a:rPr>
                        <a:t>-</a:t>
                      </a:r>
                      <a:r>
                        <a:rPr lang="de-DE" sz="1400" i="1" dirty="0" err="1">
                          <a:solidFill>
                            <a:schemeClr val="tx1"/>
                          </a:solidFill>
                          <a:latin typeface="+mn-lt"/>
                          <a:ea typeface="+mn-ea"/>
                          <a:cs typeface="+mn-cs"/>
                        </a:rPr>
                        <a:t>nt</a:t>
                      </a:r>
                      <a:endParaRPr lang="de-DE" sz="1400" dirty="0"/>
                    </a:p>
                  </a:txBody>
                  <a:tcPr marL="68580" marR="68580" marT="34290" marB="34290"/>
                </a:tc>
                <a:tc>
                  <a:txBody>
                    <a:bodyPr/>
                    <a:lstStyle/>
                    <a:p>
                      <a:pPr algn="l"/>
                      <a:r>
                        <a:rPr lang="de-DE" sz="1400" i="1" kern="1200" dirty="0">
                          <a:solidFill>
                            <a:schemeClr val="dk1"/>
                          </a:solidFill>
                          <a:latin typeface="+mn-lt"/>
                          <a:ea typeface="+mn-ea"/>
                          <a:cs typeface="+mn-cs"/>
                        </a:rPr>
                        <a:t>salb-</a:t>
                      </a:r>
                      <a:r>
                        <a:rPr lang="de-DE" sz="1400" b="1" i="1" kern="1200" dirty="0">
                          <a:solidFill>
                            <a:schemeClr val="dk1"/>
                          </a:solidFill>
                          <a:latin typeface="+mn-lt"/>
                          <a:ea typeface="+mn-ea"/>
                          <a:cs typeface="+mn-cs"/>
                        </a:rPr>
                        <a:t>ō</a:t>
                      </a:r>
                      <a:r>
                        <a:rPr lang="de-DE" sz="1400" i="1" kern="1200" dirty="0">
                          <a:solidFill>
                            <a:schemeClr val="dk1"/>
                          </a:solidFill>
                          <a:latin typeface="+mn-lt"/>
                          <a:ea typeface="+mn-ea"/>
                          <a:cs typeface="+mn-cs"/>
                        </a:rPr>
                        <a:t>-</a:t>
                      </a:r>
                      <a:r>
                        <a:rPr lang="de-DE" sz="1400" i="1" kern="1200" dirty="0" err="1">
                          <a:solidFill>
                            <a:schemeClr val="dk1"/>
                          </a:solidFill>
                          <a:latin typeface="+mn-lt"/>
                          <a:ea typeface="+mn-ea"/>
                          <a:cs typeface="+mn-cs"/>
                        </a:rPr>
                        <a:t>nti</a:t>
                      </a:r>
                      <a:endParaRPr lang="de-DE" sz="1400" dirty="0"/>
                    </a:p>
                  </a:txBody>
                  <a:tcPr marL="68580" marR="68580" marT="34290" marB="34290" anchor="ctr"/>
                </a:tc>
                <a:tc>
                  <a:txBody>
                    <a:bodyPr/>
                    <a:lstStyle/>
                    <a:p>
                      <a:pPr>
                        <a:lnSpc>
                          <a:spcPct val="90000"/>
                        </a:lnSpc>
                      </a:pPr>
                      <a:r>
                        <a:rPr lang="de-DE" sz="1400" i="1" dirty="0"/>
                        <a:t>salb-</a:t>
                      </a:r>
                      <a:r>
                        <a:rPr lang="de-DE" sz="1400" b="1" i="1" dirty="0"/>
                        <a:t>ō</a:t>
                      </a:r>
                      <a:r>
                        <a:rPr lang="de-DE" sz="1400" i="1" dirty="0"/>
                        <a:t>-</a:t>
                      </a:r>
                      <a:r>
                        <a:rPr lang="de-DE" sz="1400" b="1" i="1" dirty="0"/>
                        <a:t>t-</a:t>
                      </a:r>
                      <a:r>
                        <a:rPr lang="de-DE" sz="1400" i="1" dirty="0"/>
                        <a:t>a</a:t>
                      </a:r>
                      <a:endParaRPr lang="de-DE" sz="1400" dirty="0"/>
                    </a:p>
                    <a:p>
                      <a:pPr>
                        <a:lnSpc>
                          <a:spcPct val="90000"/>
                        </a:lnSpc>
                      </a:pPr>
                      <a:r>
                        <a:rPr lang="de-DE" sz="1400" i="1" dirty="0"/>
                        <a:t>salb-</a:t>
                      </a:r>
                      <a:r>
                        <a:rPr lang="de-DE" sz="1400" b="1" i="1" dirty="0"/>
                        <a:t>ō</a:t>
                      </a:r>
                      <a:r>
                        <a:rPr lang="de-DE" sz="1400" i="1" dirty="0"/>
                        <a:t>-</a:t>
                      </a:r>
                      <a:r>
                        <a:rPr lang="de-DE" sz="1400" b="1" i="1" dirty="0"/>
                        <a:t>t</a:t>
                      </a:r>
                      <a:r>
                        <a:rPr lang="de-DE" sz="1400" i="1" dirty="0"/>
                        <a:t>-</a:t>
                      </a:r>
                      <a:r>
                        <a:rPr lang="de-DE" sz="1400" i="1" dirty="0" err="1"/>
                        <a:t>ōs</a:t>
                      </a:r>
                      <a:endParaRPr lang="de-DE" sz="1400" dirty="0"/>
                    </a:p>
                    <a:p>
                      <a:pPr>
                        <a:lnSpc>
                          <a:spcPct val="90000"/>
                        </a:lnSpc>
                      </a:pPr>
                      <a:r>
                        <a:rPr lang="de-DE" sz="1400" i="1" dirty="0"/>
                        <a:t>salb-</a:t>
                      </a:r>
                      <a:r>
                        <a:rPr lang="de-DE" sz="1400" b="1" i="1" dirty="0"/>
                        <a:t>ō</a:t>
                      </a:r>
                      <a:r>
                        <a:rPr lang="de-DE" sz="1400" i="1" dirty="0"/>
                        <a:t>-</a:t>
                      </a:r>
                      <a:r>
                        <a:rPr lang="de-DE" sz="1400" b="1" i="1" dirty="0"/>
                        <a:t>t-</a:t>
                      </a:r>
                      <a:r>
                        <a:rPr lang="de-DE" sz="1400" i="1" dirty="0"/>
                        <a:t>a</a:t>
                      </a:r>
                      <a:endParaRPr lang="de-DE" sz="1400" dirty="0"/>
                    </a:p>
                    <a:p>
                      <a:pPr>
                        <a:lnSpc>
                          <a:spcPct val="90000"/>
                        </a:lnSpc>
                      </a:pPr>
                      <a:r>
                        <a:rPr lang="de-DE" sz="1400" i="1" dirty="0"/>
                        <a:t>salb-</a:t>
                      </a:r>
                      <a:r>
                        <a:rPr lang="de-DE" sz="1400" b="1" i="1" dirty="0"/>
                        <a:t>ō</a:t>
                      </a:r>
                      <a:r>
                        <a:rPr lang="de-DE" sz="1400" i="1" dirty="0"/>
                        <a:t>-</a:t>
                      </a:r>
                      <a:r>
                        <a:rPr lang="de-DE" sz="1400" b="1" i="1" dirty="0"/>
                        <a:t>t</a:t>
                      </a:r>
                      <a:r>
                        <a:rPr lang="de-DE" sz="1400" i="1" dirty="0"/>
                        <a:t>-um</a:t>
                      </a:r>
                      <a:endParaRPr lang="de-DE" sz="1400" dirty="0"/>
                    </a:p>
                    <a:p>
                      <a:pPr>
                        <a:lnSpc>
                          <a:spcPct val="90000"/>
                        </a:lnSpc>
                      </a:pPr>
                      <a:r>
                        <a:rPr lang="de-DE" sz="1400" i="1" dirty="0"/>
                        <a:t>salb-</a:t>
                      </a:r>
                      <a:r>
                        <a:rPr lang="de-DE" sz="1400" b="1" i="1" dirty="0"/>
                        <a:t>ō</a:t>
                      </a:r>
                      <a:r>
                        <a:rPr lang="de-DE" sz="1400" i="1" dirty="0"/>
                        <a:t>-</a:t>
                      </a:r>
                      <a:r>
                        <a:rPr lang="de-DE" sz="1400" b="1" i="1" dirty="0"/>
                        <a:t>t</a:t>
                      </a:r>
                      <a:r>
                        <a:rPr lang="de-DE" sz="1400" i="1" dirty="0"/>
                        <a:t>-</a:t>
                      </a:r>
                      <a:r>
                        <a:rPr lang="de-DE" sz="1400" i="1" dirty="0" err="1"/>
                        <a:t>ut</a:t>
                      </a:r>
                      <a:endParaRPr lang="de-DE" sz="1400" i="1" dirty="0"/>
                    </a:p>
                    <a:p>
                      <a:pPr>
                        <a:lnSpc>
                          <a:spcPct val="90000"/>
                        </a:lnSpc>
                      </a:pPr>
                      <a:r>
                        <a:rPr lang="de-DE" sz="1400" i="1" dirty="0"/>
                        <a:t>salb-</a:t>
                      </a:r>
                      <a:r>
                        <a:rPr lang="de-DE" sz="1400" b="1" i="1" dirty="0"/>
                        <a:t>ō</a:t>
                      </a:r>
                      <a:r>
                        <a:rPr lang="de-DE" sz="1400" i="1" dirty="0"/>
                        <a:t>-</a:t>
                      </a:r>
                      <a:r>
                        <a:rPr lang="de-DE" sz="1400" b="1" i="1" dirty="0"/>
                        <a:t>t</a:t>
                      </a:r>
                      <a:r>
                        <a:rPr lang="de-DE" sz="1400" i="1" dirty="0"/>
                        <a:t>-um</a:t>
                      </a:r>
                      <a:endParaRPr lang="de-DE" sz="1400" dirty="0"/>
                    </a:p>
                  </a:txBody>
                  <a:tcPr marL="68580" marR="68580" marT="34290" marB="34290"/>
                </a:tc>
                <a:tc>
                  <a:txBody>
                    <a:bodyPr/>
                    <a:lstStyle/>
                    <a:p>
                      <a:r>
                        <a:rPr lang="de-DE" sz="1400" i="1" kern="1200" dirty="0">
                          <a:solidFill>
                            <a:schemeClr val="dk1"/>
                          </a:solidFill>
                          <a:latin typeface="+mn-lt"/>
                          <a:ea typeface="+mn-ea"/>
                          <a:cs typeface="+mn-cs"/>
                        </a:rPr>
                        <a:t>gi-salb-</a:t>
                      </a:r>
                      <a:r>
                        <a:rPr lang="de-DE" sz="1400" b="1" i="1" kern="1200" dirty="0">
                          <a:solidFill>
                            <a:schemeClr val="dk1"/>
                          </a:solidFill>
                          <a:latin typeface="+mn-lt"/>
                          <a:ea typeface="+mn-ea"/>
                          <a:cs typeface="+mn-cs"/>
                        </a:rPr>
                        <a:t>ō</a:t>
                      </a:r>
                      <a:r>
                        <a:rPr lang="de-DE" sz="1400" i="1" kern="1200" dirty="0">
                          <a:solidFill>
                            <a:schemeClr val="dk1"/>
                          </a:solidFill>
                          <a:latin typeface="+mn-lt"/>
                          <a:ea typeface="+mn-ea"/>
                          <a:cs typeface="+mn-cs"/>
                        </a:rPr>
                        <a:t>-</a:t>
                      </a:r>
                      <a:r>
                        <a:rPr lang="de-DE" sz="1400" b="1" i="1" kern="1200" dirty="0">
                          <a:solidFill>
                            <a:schemeClr val="dk1"/>
                          </a:solidFill>
                          <a:latin typeface="+mn-lt"/>
                          <a:ea typeface="+mn-ea"/>
                          <a:cs typeface="+mn-cs"/>
                        </a:rPr>
                        <a:t>t</a:t>
                      </a:r>
                      <a:endParaRPr lang="de-DE" sz="1400" dirty="0"/>
                    </a:p>
                  </a:txBody>
                  <a:tcPr marL="68580" marR="68580" marT="34290" marB="34290" anchor="ctr"/>
                </a:tc>
                <a:extLst>
                  <a:ext uri="{0D108BD9-81ED-4DB2-BD59-A6C34878D82A}">
                    <a16:rowId xmlns:a16="http://schemas.microsoft.com/office/drawing/2014/main" val="10001"/>
                  </a:ext>
                </a:extLst>
              </a:tr>
            </a:tbl>
          </a:graphicData>
        </a:graphic>
      </p:graphicFrame>
      <p:sp>
        <p:nvSpPr>
          <p:cNvPr id="4" name="Textfeld 3"/>
          <p:cNvSpPr txBox="1"/>
          <p:nvPr/>
        </p:nvSpPr>
        <p:spPr>
          <a:xfrm>
            <a:off x="1439652" y="982018"/>
            <a:ext cx="3186354" cy="248209"/>
          </a:xfrm>
          <a:prstGeom prst="rect">
            <a:avLst/>
          </a:prstGeom>
          <a:noFill/>
        </p:spPr>
        <p:txBody>
          <a:bodyPr wrap="square" rtlCol="0">
            <a:spAutoFit/>
          </a:bodyPr>
          <a:lstStyle/>
          <a:p>
            <a:r>
              <a:rPr lang="de-DE" sz="1013" i="1"/>
              <a:t>salb</a:t>
            </a:r>
            <a:r>
              <a:rPr lang="de-DE" sz="1013" b="1" i="1"/>
              <a:t>ōn </a:t>
            </a:r>
            <a:r>
              <a:rPr lang="de-DE" sz="1013"/>
              <a:t>im Ahd.</a:t>
            </a:r>
          </a:p>
        </p:txBody>
      </p:sp>
      <p:graphicFrame>
        <p:nvGraphicFramePr>
          <p:cNvPr id="6" name="Inhaltsplatzhalter 4"/>
          <p:cNvGraphicFramePr>
            <a:graphicFrameLocks/>
          </p:cNvGraphicFramePr>
          <p:nvPr>
            <p:extLst>
              <p:ext uri="{D42A27DB-BD31-4B8C-83A1-F6EECF244321}">
                <p14:modId xmlns:p14="http://schemas.microsoft.com/office/powerpoint/2010/main" val="4068084054"/>
              </p:ext>
            </p:extLst>
          </p:nvPr>
        </p:nvGraphicFramePr>
        <p:xfrm>
          <a:off x="2141731" y="2997999"/>
          <a:ext cx="4590509" cy="3483006"/>
        </p:xfrm>
        <a:graphic>
          <a:graphicData uri="http://schemas.openxmlformats.org/drawingml/2006/table">
            <a:tbl>
              <a:tblPr firstRow="1" bandRow="1">
                <a:tableStyleId>{5C22544A-7EE6-4342-B048-85BDC9FD1C3A}</a:tableStyleId>
              </a:tblPr>
              <a:tblGrid>
                <a:gridCol w="628767">
                  <a:extLst>
                    <a:ext uri="{9D8B030D-6E8A-4147-A177-3AD203B41FA5}">
                      <a16:colId xmlns:a16="http://schemas.microsoft.com/office/drawing/2014/main" val="20000"/>
                    </a:ext>
                  </a:extLst>
                </a:gridCol>
                <a:gridCol w="1459258">
                  <a:extLst>
                    <a:ext uri="{9D8B030D-6E8A-4147-A177-3AD203B41FA5}">
                      <a16:colId xmlns:a16="http://schemas.microsoft.com/office/drawing/2014/main" val="20001"/>
                    </a:ext>
                  </a:extLst>
                </a:gridCol>
                <a:gridCol w="1251242">
                  <a:extLst>
                    <a:ext uri="{9D8B030D-6E8A-4147-A177-3AD203B41FA5}">
                      <a16:colId xmlns:a16="http://schemas.microsoft.com/office/drawing/2014/main" val="20002"/>
                    </a:ext>
                  </a:extLst>
                </a:gridCol>
                <a:gridCol w="1251242">
                  <a:extLst>
                    <a:ext uri="{9D8B030D-6E8A-4147-A177-3AD203B41FA5}">
                      <a16:colId xmlns:a16="http://schemas.microsoft.com/office/drawing/2014/main" val="20003"/>
                    </a:ext>
                  </a:extLst>
                </a:gridCol>
              </a:tblGrid>
              <a:tr h="534066">
                <a:tc>
                  <a:txBody>
                    <a:bodyPr/>
                    <a:lstStyle/>
                    <a:p>
                      <a:r>
                        <a:rPr lang="de-DE" sz="1400">
                          <a:solidFill>
                            <a:schemeClr val="bg1"/>
                          </a:solidFill>
                        </a:rPr>
                        <a:t>Prät.</a:t>
                      </a:r>
                      <a:endParaRPr lang="de-DE" sz="1400" dirty="0">
                        <a:solidFill>
                          <a:schemeClr val="bg1"/>
                        </a:solidFill>
                      </a:endParaRPr>
                    </a:p>
                  </a:txBody>
                  <a:tcPr marL="68580" marR="68580" marT="34290" marB="34290"/>
                </a:tc>
                <a:tc>
                  <a:txBody>
                    <a:bodyPr/>
                    <a:lstStyle/>
                    <a:p>
                      <a:r>
                        <a:rPr lang="de-DE" sz="1400">
                          <a:solidFill>
                            <a:schemeClr val="bg1"/>
                          </a:solidFill>
                        </a:rPr>
                        <a:t>got. </a:t>
                      </a:r>
                      <a:r>
                        <a:rPr lang="de-DE" sz="1400" i="1">
                          <a:solidFill>
                            <a:schemeClr val="bg1"/>
                          </a:solidFill>
                        </a:rPr>
                        <a:t>salbôn</a:t>
                      </a:r>
                      <a:endParaRPr lang="de-DE" sz="1400" dirty="0">
                        <a:solidFill>
                          <a:schemeClr val="bg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a:solidFill>
                            <a:schemeClr val="bg1"/>
                          </a:solidFill>
                        </a:rPr>
                        <a:t>ahd. tuon</a:t>
                      </a:r>
                      <a:endParaRPr lang="de-DE" sz="1400" dirty="0">
                        <a:solidFill>
                          <a:schemeClr val="bg1"/>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a:solidFill>
                            <a:schemeClr val="bg1"/>
                          </a:solidFill>
                        </a:rPr>
                        <a:t>ahd. </a:t>
                      </a:r>
                      <a:r>
                        <a:rPr lang="de-DE" sz="1400" i="1">
                          <a:solidFill>
                            <a:schemeClr val="bg1"/>
                          </a:solidFill>
                        </a:rPr>
                        <a:t>salb</a:t>
                      </a:r>
                      <a:r>
                        <a:rPr lang="de-DE" sz="1400" b="1" i="1">
                          <a:solidFill>
                            <a:schemeClr val="bg1"/>
                          </a:solidFill>
                        </a:rPr>
                        <a:t>ōn</a:t>
                      </a:r>
                      <a:endParaRPr lang="de-DE" sz="1400" dirty="0">
                        <a:solidFill>
                          <a:schemeClr val="bg1"/>
                        </a:solidFill>
                      </a:endParaRPr>
                    </a:p>
                  </a:txBody>
                  <a:tcPr marL="68580" marR="68580" marT="34290" marB="34290"/>
                </a:tc>
                <a:extLst>
                  <a:ext uri="{0D108BD9-81ED-4DB2-BD59-A6C34878D82A}">
                    <a16:rowId xmlns:a16="http://schemas.microsoft.com/office/drawing/2014/main" val="10000"/>
                  </a:ext>
                </a:extLst>
              </a:tr>
              <a:tr h="1291854">
                <a:tc>
                  <a:txBody>
                    <a:bodyPr/>
                    <a:lstStyle/>
                    <a:p>
                      <a:pPr defTabSz="432000">
                        <a:lnSpc>
                          <a:spcPct val="90000"/>
                        </a:lnSpc>
                      </a:pPr>
                      <a:r>
                        <a:rPr lang="de-DE" sz="1400" dirty="0"/>
                        <a:t>Sg. </a:t>
                      </a:r>
                      <a:r>
                        <a:rPr lang="de-DE" sz="1400"/>
                        <a:t>	1.</a:t>
                      </a:r>
                      <a:endParaRPr lang="de-DE" sz="1400" dirty="0"/>
                    </a:p>
                    <a:p>
                      <a:pPr defTabSz="432000">
                        <a:lnSpc>
                          <a:spcPct val="90000"/>
                        </a:lnSpc>
                      </a:pPr>
                      <a:r>
                        <a:rPr lang="de-DE" sz="1400" dirty="0"/>
                        <a:t> </a:t>
                      </a:r>
                      <a:r>
                        <a:rPr lang="de-DE" sz="1400"/>
                        <a:t>	2.</a:t>
                      </a:r>
                      <a:endParaRPr lang="de-DE" sz="1400" dirty="0"/>
                    </a:p>
                    <a:p>
                      <a:pPr defTabSz="432000">
                        <a:lnSpc>
                          <a:spcPct val="90000"/>
                        </a:lnSpc>
                      </a:pPr>
                      <a:r>
                        <a:rPr lang="de-DE" sz="1400"/>
                        <a:t>	3.</a:t>
                      </a:r>
                      <a:endParaRPr lang="de-DE" sz="1400" dirty="0"/>
                    </a:p>
                    <a:p>
                      <a:pPr defTabSz="432000">
                        <a:lnSpc>
                          <a:spcPct val="90000"/>
                        </a:lnSpc>
                      </a:pPr>
                      <a:r>
                        <a:rPr lang="de-DE" sz="1400" dirty="0"/>
                        <a:t>Pl. 	1.</a:t>
                      </a:r>
                    </a:p>
                    <a:p>
                      <a:pPr defTabSz="432000">
                        <a:lnSpc>
                          <a:spcPct val="90000"/>
                        </a:lnSpc>
                      </a:pPr>
                      <a:r>
                        <a:rPr lang="de-DE" sz="1400" dirty="0"/>
                        <a:t>	2.</a:t>
                      </a:r>
                    </a:p>
                    <a:p>
                      <a:pPr defTabSz="432000">
                        <a:lnSpc>
                          <a:spcPct val="90000"/>
                        </a:lnSpc>
                      </a:pPr>
                      <a:r>
                        <a:rPr lang="de-DE" sz="1400" dirty="0"/>
                        <a:t>	3.</a:t>
                      </a:r>
                    </a:p>
                  </a:txBody>
                  <a:tcPr marL="68580" marR="68580" marT="34290" marB="34290"/>
                </a:tc>
                <a:tc>
                  <a:txBody>
                    <a:bodyPr/>
                    <a:lstStyle/>
                    <a:p>
                      <a:pPr>
                        <a:lnSpc>
                          <a:spcPct val="90000"/>
                        </a:lnSpc>
                        <a:buNone/>
                      </a:pPr>
                      <a:r>
                        <a:rPr lang="de-DE" sz="1400" i="1">
                          <a:solidFill>
                            <a:schemeClr val="tx1"/>
                          </a:solidFill>
                          <a:latin typeface="+mn-lt"/>
                          <a:ea typeface="+mn-ea"/>
                          <a:cs typeface="+mn-cs"/>
                        </a:rPr>
                        <a:t>salbô-da</a:t>
                      </a:r>
                      <a:endParaRPr lang="de-DE" sz="1400" b="0" dirty="0">
                        <a:solidFill>
                          <a:schemeClr val="tx1"/>
                        </a:solidFill>
                        <a:latin typeface="+mn-lt"/>
                        <a:ea typeface="+mn-ea"/>
                        <a:cs typeface="+mn-cs"/>
                      </a:endParaRPr>
                    </a:p>
                    <a:p>
                      <a:pPr>
                        <a:lnSpc>
                          <a:spcPct val="90000"/>
                        </a:lnSpc>
                        <a:buNone/>
                      </a:pPr>
                      <a:r>
                        <a:rPr lang="de-DE" sz="1400" i="1">
                          <a:solidFill>
                            <a:schemeClr val="tx1"/>
                          </a:solidFill>
                          <a:latin typeface="+mn-lt"/>
                          <a:ea typeface="+mn-ea"/>
                          <a:cs typeface="+mn-cs"/>
                        </a:rPr>
                        <a:t>salbô-dê</a:t>
                      </a:r>
                      <a:endParaRPr lang="de-DE" sz="1400" dirty="0">
                        <a:solidFill>
                          <a:schemeClr val="tx1"/>
                        </a:solidFill>
                        <a:latin typeface="+mn-lt"/>
                        <a:ea typeface="+mn-ea"/>
                        <a:cs typeface="+mn-cs"/>
                      </a:endParaRPr>
                    </a:p>
                    <a:p>
                      <a:pPr>
                        <a:lnSpc>
                          <a:spcPct val="90000"/>
                        </a:lnSpc>
                        <a:buNone/>
                      </a:pPr>
                      <a:r>
                        <a:rPr lang="de-DE" sz="1400" i="1">
                          <a:solidFill>
                            <a:schemeClr val="tx1"/>
                          </a:solidFill>
                          <a:latin typeface="+mn-lt"/>
                          <a:ea typeface="+mn-ea"/>
                          <a:cs typeface="+mn-cs"/>
                        </a:rPr>
                        <a:t>salbô-da</a:t>
                      </a:r>
                      <a:endParaRPr lang="de-DE" sz="1400" dirty="0">
                        <a:solidFill>
                          <a:schemeClr val="tx1"/>
                        </a:solidFill>
                        <a:latin typeface="+mn-lt"/>
                        <a:ea typeface="+mn-ea"/>
                        <a:cs typeface="+mn-cs"/>
                      </a:endParaRPr>
                    </a:p>
                    <a:p>
                      <a:pPr>
                        <a:lnSpc>
                          <a:spcPct val="90000"/>
                        </a:lnSpc>
                        <a:buNone/>
                      </a:pPr>
                      <a:r>
                        <a:rPr lang="de-DE" sz="1400" i="1">
                          <a:solidFill>
                            <a:schemeClr val="tx1"/>
                          </a:solidFill>
                          <a:latin typeface="+mn-lt"/>
                          <a:ea typeface="+mn-ea"/>
                          <a:cs typeface="+mn-cs"/>
                        </a:rPr>
                        <a:t>salbô-</a:t>
                      </a:r>
                      <a:r>
                        <a:rPr lang="de-DE" sz="1400" b="1" i="1">
                          <a:solidFill>
                            <a:schemeClr val="tx1"/>
                          </a:solidFill>
                          <a:latin typeface="+mn-lt"/>
                          <a:ea typeface="+mn-ea"/>
                          <a:cs typeface="+mn-cs"/>
                        </a:rPr>
                        <a:t>dedum</a:t>
                      </a:r>
                      <a:endParaRPr lang="de-DE" sz="1400" b="1" dirty="0">
                        <a:solidFill>
                          <a:schemeClr val="tx1"/>
                        </a:solidFill>
                        <a:latin typeface="+mn-lt"/>
                        <a:ea typeface="+mn-ea"/>
                        <a:cs typeface="+mn-cs"/>
                      </a:endParaRPr>
                    </a:p>
                    <a:p>
                      <a:pPr>
                        <a:lnSpc>
                          <a:spcPct val="90000"/>
                        </a:lnSpc>
                        <a:buNone/>
                      </a:pPr>
                      <a:r>
                        <a:rPr lang="de-DE" sz="1400" i="1">
                          <a:solidFill>
                            <a:schemeClr val="tx1"/>
                          </a:solidFill>
                          <a:latin typeface="+mn-lt"/>
                          <a:ea typeface="+mn-ea"/>
                          <a:cs typeface="+mn-cs"/>
                        </a:rPr>
                        <a:t>salbô-</a:t>
                      </a:r>
                      <a:r>
                        <a:rPr lang="de-DE" sz="1400" b="1" i="1">
                          <a:solidFill>
                            <a:schemeClr val="tx1"/>
                          </a:solidFill>
                          <a:latin typeface="+mn-lt"/>
                          <a:ea typeface="+mn-ea"/>
                          <a:cs typeface="+mn-cs"/>
                        </a:rPr>
                        <a:t>deduþ</a:t>
                      </a:r>
                      <a:endParaRPr lang="de-DE" sz="1400" b="1" dirty="0">
                        <a:solidFill>
                          <a:schemeClr val="tx1"/>
                        </a:solidFill>
                        <a:latin typeface="+mn-lt"/>
                        <a:ea typeface="+mn-ea"/>
                        <a:cs typeface="+mn-cs"/>
                      </a:endParaRPr>
                    </a:p>
                    <a:p>
                      <a:pPr>
                        <a:lnSpc>
                          <a:spcPct val="90000"/>
                        </a:lnSpc>
                        <a:buNone/>
                      </a:pPr>
                      <a:r>
                        <a:rPr lang="de-DE" sz="1400" i="1">
                          <a:solidFill>
                            <a:schemeClr val="tx1"/>
                          </a:solidFill>
                          <a:latin typeface="+mn-lt"/>
                          <a:ea typeface="+mn-ea"/>
                          <a:cs typeface="+mn-cs"/>
                        </a:rPr>
                        <a:t>salbô-</a:t>
                      </a:r>
                      <a:r>
                        <a:rPr lang="de-DE" sz="1400" b="1" i="1">
                          <a:solidFill>
                            <a:schemeClr val="tx1"/>
                          </a:solidFill>
                          <a:latin typeface="+mn-lt"/>
                          <a:ea typeface="+mn-ea"/>
                          <a:cs typeface="+mn-cs"/>
                        </a:rPr>
                        <a:t>dedun</a:t>
                      </a:r>
                      <a:endParaRPr lang="de-DE" sz="1400" b="1" dirty="0"/>
                    </a:p>
                  </a:txBody>
                  <a:tcPr marL="68580" marR="68580" marT="34290" marB="34290"/>
                </a:tc>
                <a:tc>
                  <a:txBody>
                    <a:bodyPr/>
                    <a:lstStyle/>
                    <a:p>
                      <a:pPr>
                        <a:lnSpc>
                          <a:spcPct val="90000"/>
                        </a:lnSpc>
                      </a:pPr>
                      <a:r>
                        <a:rPr lang="de-DE" sz="1400"/>
                        <a:t>teta</a:t>
                      </a:r>
                    </a:p>
                    <a:p>
                      <a:pPr>
                        <a:lnSpc>
                          <a:spcPct val="90000"/>
                        </a:lnSpc>
                      </a:pPr>
                      <a:r>
                        <a:rPr lang="de-DE" sz="1400"/>
                        <a:t>tāti</a:t>
                      </a:r>
                    </a:p>
                    <a:p>
                      <a:pPr>
                        <a:lnSpc>
                          <a:spcPct val="90000"/>
                        </a:lnSpc>
                      </a:pPr>
                      <a:r>
                        <a:rPr lang="de-DE" sz="1400"/>
                        <a:t>teta</a:t>
                      </a:r>
                    </a:p>
                    <a:p>
                      <a:pPr>
                        <a:lnSpc>
                          <a:spcPct val="90000"/>
                        </a:lnSpc>
                      </a:pPr>
                      <a:r>
                        <a:rPr lang="de-DE" sz="1400"/>
                        <a:t>tātum</a:t>
                      </a:r>
                    </a:p>
                    <a:p>
                      <a:pPr>
                        <a:lnSpc>
                          <a:spcPct val="90000"/>
                        </a:lnSpc>
                      </a:pPr>
                      <a:r>
                        <a:rPr lang="de-DE" sz="1400"/>
                        <a:t>tātut</a:t>
                      </a:r>
                    </a:p>
                    <a:p>
                      <a:pPr>
                        <a:lnSpc>
                          <a:spcPct val="90000"/>
                        </a:lnSpc>
                      </a:pPr>
                      <a:r>
                        <a:rPr lang="de-DE" sz="1400"/>
                        <a:t>tātun</a:t>
                      </a:r>
                      <a:endParaRPr lang="de-DE" sz="1400" dirty="0"/>
                    </a:p>
                  </a:txBody>
                  <a:tcPr marL="68580" marR="68580" marT="34290" marB="34290"/>
                </a:tc>
                <a:tc>
                  <a:txBody>
                    <a:bodyPr/>
                    <a:lstStyle/>
                    <a:p>
                      <a:pPr>
                        <a:lnSpc>
                          <a:spcPct val="90000"/>
                        </a:lnSpc>
                      </a:pPr>
                      <a:r>
                        <a:rPr lang="de-DE" sz="1400" i="1"/>
                        <a:t>salb-</a:t>
                      </a:r>
                      <a:r>
                        <a:rPr lang="de-DE" sz="1400" b="1" i="1"/>
                        <a:t>ō</a:t>
                      </a:r>
                      <a:r>
                        <a:rPr lang="de-DE" sz="1400" i="1"/>
                        <a:t>-</a:t>
                      </a:r>
                      <a:r>
                        <a:rPr lang="de-DE" sz="1400" b="1" i="1"/>
                        <a:t>t-</a:t>
                      </a:r>
                      <a:r>
                        <a:rPr lang="de-DE" sz="1400" i="1"/>
                        <a:t>a</a:t>
                      </a:r>
                      <a:endParaRPr lang="de-DE" sz="1400"/>
                    </a:p>
                    <a:p>
                      <a:pPr>
                        <a:lnSpc>
                          <a:spcPct val="90000"/>
                        </a:lnSpc>
                      </a:pPr>
                      <a:r>
                        <a:rPr lang="de-DE" sz="1400" i="1"/>
                        <a:t>salb-</a:t>
                      </a:r>
                      <a:r>
                        <a:rPr lang="de-DE" sz="1400" b="1" i="1"/>
                        <a:t>ō</a:t>
                      </a:r>
                      <a:r>
                        <a:rPr lang="de-DE" sz="1400" i="1"/>
                        <a:t>-</a:t>
                      </a:r>
                      <a:r>
                        <a:rPr lang="de-DE" sz="1400" b="1" i="1"/>
                        <a:t>t</a:t>
                      </a:r>
                      <a:r>
                        <a:rPr lang="de-DE" sz="1400" i="1"/>
                        <a:t>-ōs</a:t>
                      </a:r>
                      <a:endParaRPr lang="de-DE" sz="1400"/>
                    </a:p>
                    <a:p>
                      <a:pPr>
                        <a:lnSpc>
                          <a:spcPct val="90000"/>
                        </a:lnSpc>
                      </a:pPr>
                      <a:r>
                        <a:rPr lang="de-DE" sz="1400" i="1"/>
                        <a:t>salb-</a:t>
                      </a:r>
                      <a:r>
                        <a:rPr lang="de-DE" sz="1400" b="1" i="1"/>
                        <a:t>ō</a:t>
                      </a:r>
                      <a:r>
                        <a:rPr lang="de-DE" sz="1400" i="1"/>
                        <a:t>-</a:t>
                      </a:r>
                      <a:r>
                        <a:rPr lang="de-DE" sz="1400" b="1" i="1"/>
                        <a:t>t-</a:t>
                      </a:r>
                      <a:r>
                        <a:rPr lang="de-DE" sz="1400" i="1"/>
                        <a:t>a</a:t>
                      </a:r>
                      <a:endParaRPr lang="de-DE" sz="1400"/>
                    </a:p>
                    <a:p>
                      <a:pPr>
                        <a:lnSpc>
                          <a:spcPct val="90000"/>
                        </a:lnSpc>
                      </a:pPr>
                      <a:r>
                        <a:rPr lang="de-DE" sz="1400" i="1"/>
                        <a:t>salb-</a:t>
                      </a:r>
                      <a:r>
                        <a:rPr lang="de-DE" sz="1400" b="1" i="1"/>
                        <a:t>ō</a:t>
                      </a:r>
                      <a:r>
                        <a:rPr lang="de-DE" sz="1400" i="1"/>
                        <a:t>-</a:t>
                      </a:r>
                      <a:r>
                        <a:rPr lang="de-DE" sz="1400" b="1" i="1"/>
                        <a:t>t</a:t>
                      </a:r>
                      <a:r>
                        <a:rPr lang="de-DE" sz="1400" i="1"/>
                        <a:t>-um</a:t>
                      </a:r>
                      <a:endParaRPr lang="de-DE" sz="1400"/>
                    </a:p>
                    <a:p>
                      <a:pPr>
                        <a:lnSpc>
                          <a:spcPct val="90000"/>
                        </a:lnSpc>
                      </a:pPr>
                      <a:r>
                        <a:rPr lang="de-DE" sz="1400" i="1"/>
                        <a:t>salb-</a:t>
                      </a:r>
                      <a:r>
                        <a:rPr lang="de-DE" sz="1400" b="1" i="1"/>
                        <a:t>ō</a:t>
                      </a:r>
                      <a:r>
                        <a:rPr lang="de-DE" sz="1400" i="1"/>
                        <a:t>-</a:t>
                      </a:r>
                      <a:r>
                        <a:rPr lang="de-DE" sz="1400" b="1" i="1"/>
                        <a:t>t</a:t>
                      </a:r>
                      <a:r>
                        <a:rPr lang="de-DE" sz="1400" i="1"/>
                        <a:t>-ut</a:t>
                      </a:r>
                    </a:p>
                    <a:p>
                      <a:pPr>
                        <a:lnSpc>
                          <a:spcPct val="90000"/>
                        </a:lnSpc>
                      </a:pPr>
                      <a:r>
                        <a:rPr lang="de-DE" sz="1400" i="1"/>
                        <a:t>salb-</a:t>
                      </a:r>
                      <a:r>
                        <a:rPr lang="de-DE" sz="1400" b="1" i="1"/>
                        <a:t>ō</a:t>
                      </a:r>
                      <a:r>
                        <a:rPr lang="de-DE" sz="1400" i="1"/>
                        <a:t>-</a:t>
                      </a:r>
                      <a:r>
                        <a:rPr lang="de-DE" sz="1400" b="1" i="1"/>
                        <a:t>t</a:t>
                      </a:r>
                      <a:r>
                        <a:rPr lang="de-DE" sz="1400" i="1"/>
                        <a:t>-um</a:t>
                      </a:r>
                      <a:endParaRPr lang="de-DE" sz="1400" dirty="0"/>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3770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0F2A-B6F1-3B46-AAE3-7A1416199FF6}"/>
              </a:ext>
            </a:extLst>
          </p:cNvPr>
          <p:cNvSpPr>
            <a:spLocks noGrp="1"/>
          </p:cNvSpPr>
          <p:nvPr>
            <p:ph type="ctrTitle"/>
          </p:nvPr>
        </p:nvSpPr>
        <p:spPr/>
        <p:txBody>
          <a:bodyPr/>
          <a:lstStyle/>
          <a:p>
            <a:r>
              <a:rPr lang="en-US"/>
              <a:t>Beispiel: </a:t>
            </a:r>
            <a:r>
              <a:rPr lang="en-US" i="1"/>
              <a:t>weil </a:t>
            </a:r>
            <a:r>
              <a:rPr lang="en-US"/>
              <a:t>auf dem Weg zur Diskurspartikel</a:t>
            </a:r>
            <a:endParaRPr lang="en-US" i="1"/>
          </a:p>
        </p:txBody>
      </p:sp>
      <p:sp>
        <p:nvSpPr>
          <p:cNvPr id="3" name="Subtitle 2">
            <a:extLst>
              <a:ext uri="{FF2B5EF4-FFF2-40B4-BE49-F238E27FC236}">
                <a16:creationId xmlns:a16="http://schemas.microsoft.com/office/drawing/2014/main" id="{B33FFCE0-C9C2-8148-B1D7-659A3ADA2C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59359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16C0-C81A-8847-A620-4AAC7588DDC9}"/>
              </a:ext>
            </a:extLst>
          </p:cNvPr>
          <p:cNvSpPr>
            <a:spLocks noGrp="1"/>
          </p:cNvSpPr>
          <p:nvPr>
            <p:ph type="title"/>
          </p:nvPr>
        </p:nvSpPr>
        <p:spPr/>
        <p:txBody>
          <a:bodyPr/>
          <a:lstStyle/>
          <a:p>
            <a:r>
              <a:rPr lang="en-US"/>
              <a:t>geil</a:t>
            </a:r>
          </a:p>
        </p:txBody>
      </p:sp>
      <p:sp>
        <p:nvSpPr>
          <p:cNvPr id="3" name="Footer Placeholder 2">
            <a:extLst>
              <a:ext uri="{FF2B5EF4-FFF2-40B4-BE49-F238E27FC236}">
                <a16:creationId xmlns:a16="http://schemas.microsoft.com/office/drawing/2014/main" id="{70477926-2C32-5B46-BDBD-0ACE716AFE9E}"/>
              </a:ext>
            </a:extLst>
          </p:cNvPr>
          <p:cNvSpPr>
            <a:spLocks noGrp="1"/>
          </p:cNvSpPr>
          <p:nvPr>
            <p:ph type="ftr" sz="quarter" idx="11"/>
          </p:nvPr>
        </p:nvSpPr>
        <p:spPr/>
        <p:txBody>
          <a:bodyPr/>
          <a:lstStyle/>
          <a:p>
            <a:r>
              <a:rPr lang="de-DE"/>
              <a:t>http://www.e-codices.unifr.ch/de/kpfaf/III-Bg-0003/2v/0/; http://www.deutschestextarchiv.de/book/view/albertinus_landtstoertzer01_1615/</a:t>
            </a:r>
          </a:p>
        </p:txBody>
      </p:sp>
      <p:sp>
        <p:nvSpPr>
          <p:cNvPr id="4" name="Slide Number Placeholder 3">
            <a:extLst>
              <a:ext uri="{FF2B5EF4-FFF2-40B4-BE49-F238E27FC236}">
                <a16:creationId xmlns:a16="http://schemas.microsoft.com/office/drawing/2014/main" id="{FA9260DC-EFE4-BD4B-9677-7DCDF8656FDF}"/>
              </a:ext>
            </a:extLst>
          </p:cNvPr>
          <p:cNvSpPr>
            <a:spLocks noGrp="1"/>
          </p:cNvSpPr>
          <p:nvPr>
            <p:ph type="sldNum" sz="quarter" idx="12"/>
          </p:nvPr>
        </p:nvSpPr>
        <p:spPr/>
        <p:txBody>
          <a:bodyPr/>
          <a:lstStyle/>
          <a:p>
            <a:fld id="{9D195BCC-3514-4B1B-9C18-24F3D67EC549}" type="slidenum">
              <a:rPr lang="de-DE" smtClean="0"/>
              <a:t>4</a:t>
            </a:fld>
            <a:endParaRPr lang="de-DE" dirty="0"/>
          </a:p>
        </p:txBody>
      </p:sp>
      <p:sp>
        <p:nvSpPr>
          <p:cNvPr id="5" name="Text Placeholder 4">
            <a:extLst>
              <a:ext uri="{FF2B5EF4-FFF2-40B4-BE49-F238E27FC236}">
                <a16:creationId xmlns:a16="http://schemas.microsoft.com/office/drawing/2014/main" id="{59A3B72B-DB8A-7C4A-B08F-1E29901C01C2}"/>
              </a:ext>
            </a:extLst>
          </p:cNvPr>
          <p:cNvSpPr>
            <a:spLocks noGrp="1"/>
          </p:cNvSpPr>
          <p:nvPr>
            <p:ph type="body" sz="quarter" idx="13"/>
          </p:nvPr>
        </p:nvSpPr>
        <p:spPr>
          <a:xfrm>
            <a:off x="5159399" y="1278781"/>
            <a:ext cx="3733081" cy="3492500"/>
          </a:xfrm>
        </p:spPr>
        <p:txBody>
          <a:bodyPr/>
          <a:lstStyle/>
          <a:p>
            <a:pPr marL="0" indent="0">
              <a:buNone/>
            </a:pPr>
            <a:r>
              <a:rPr lang="en-GB" i="1"/>
              <a:t>Doh waſ er fro vn̄ </a:t>
            </a:r>
            <a:r>
              <a:rPr lang="en-GB" b="1" i="1"/>
              <a:t>geil</a:t>
            </a:r>
          </a:p>
          <a:p>
            <a:pPr marL="0" indent="0">
              <a:buNone/>
            </a:pPr>
            <a:r>
              <a:rPr lang="en-GB"/>
              <a:t>(Konrad Fleck, Flore, 13. Jh.)</a:t>
            </a:r>
          </a:p>
          <a:p>
            <a:endParaRPr lang="en-US"/>
          </a:p>
          <a:p>
            <a:pPr marL="0" indent="0">
              <a:buNone/>
            </a:pPr>
            <a:r>
              <a:rPr lang="en-GB" i="1"/>
              <a:t>Jſt ſie von Natur </a:t>
            </a:r>
            <a:r>
              <a:rPr lang="en-GB" b="1" i="1">
                <a:effectLst/>
              </a:rPr>
              <a:t>geyl</a:t>
            </a:r>
            <a:r>
              <a:rPr lang="en-GB" i="1"/>
              <a:t> vnnd vnkeuſch/ ſo hilfft kein eyferen/</a:t>
            </a:r>
            <a:r>
              <a:rPr lang="en-GB"/>
              <a:t> </a:t>
            </a:r>
            <a:br>
              <a:rPr lang="en-GB"/>
            </a:br>
            <a:r>
              <a:rPr lang="en-GB"/>
              <a:t>(Aegidius Albertinus, Der Landtstörtzer</a:t>
            </a:r>
            <a:r>
              <a:rPr lang="en-US"/>
              <a:t>, 1615)</a:t>
            </a:r>
            <a:endParaRPr lang="en-GB"/>
          </a:p>
        </p:txBody>
      </p:sp>
      <p:pic>
        <p:nvPicPr>
          <p:cNvPr id="6" name="Picture 5">
            <a:extLst>
              <a:ext uri="{FF2B5EF4-FFF2-40B4-BE49-F238E27FC236}">
                <a16:creationId xmlns:a16="http://schemas.microsoft.com/office/drawing/2014/main" id="{472DE631-33DF-B740-B1D5-4AB1E3076EC7}"/>
              </a:ext>
            </a:extLst>
          </p:cNvPr>
          <p:cNvPicPr>
            <a:picLocks noChangeAspect="1"/>
          </p:cNvPicPr>
          <p:nvPr/>
        </p:nvPicPr>
        <p:blipFill rotWithShape="1">
          <a:blip r:embed="rId2"/>
          <a:srcRect b="35291"/>
          <a:stretch/>
        </p:blipFill>
        <p:spPr>
          <a:xfrm>
            <a:off x="204199" y="930635"/>
            <a:ext cx="4680520" cy="4044944"/>
          </a:xfrm>
          <a:prstGeom prst="rect">
            <a:avLst/>
          </a:prstGeom>
        </p:spPr>
      </p:pic>
      <p:sp>
        <p:nvSpPr>
          <p:cNvPr id="7" name="Rectangle 6">
            <a:extLst>
              <a:ext uri="{FF2B5EF4-FFF2-40B4-BE49-F238E27FC236}">
                <a16:creationId xmlns:a16="http://schemas.microsoft.com/office/drawing/2014/main" id="{1A23B1CE-D164-C64F-B7A6-CE2C5CF00A76}"/>
              </a:ext>
            </a:extLst>
          </p:cNvPr>
          <p:cNvSpPr/>
          <p:nvPr/>
        </p:nvSpPr>
        <p:spPr>
          <a:xfrm>
            <a:off x="2483768" y="2430909"/>
            <a:ext cx="1944216" cy="216024"/>
          </a:xfrm>
          <a:prstGeom prst="rect">
            <a:avLst/>
          </a:prstGeom>
          <a:solidFill>
            <a:srgbClr val="FFFF00">
              <a:alpha val="4117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D427BF53-78B7-8444-85CD-8FD9FD2FAD0B}"/>
              </a:ext>
            </a:extLst>
          </p:cNvPr>
          <p:cNvPicPr>
            <a:picLocks noChangeAspect="1"/>
          </p:cNvPicPr>
          <p:nvPr/>
        </p:nvPicPr>
        <p:blipFill rotWithShape="1">
          <a:blip r:embed="rId3"/>
          <a:srcRect t="-1" b="45854"/>
          <a:stretch/>
        </p:blipFill>
        <p:spPr>
          <a:xfrm>
            <a:off x="204199" y="918741"/>
            <a:ext cx="4680520" cy="4044945"/>
          </a:xfrm>
          <a:prstGeom prst="rect">
            <a:avLst/>
          </a:prstGeom>
        </p:spPr>
      </p:pic>
      <p:sp>
        <p:nvSpPr>
          <p:cNvPr id="9" name="Rectangle 8">
            <a:extLst>
              <a:ext uri="{FF2B5EF4-FFF2-40B4-BE49-F238E27FC236}">
                <a16:creationId xmlns:a16="http://schemas.microsoft.com/office/drawing/2014/main" id="{344E46B9-86D0-4B48-B748-B16F02109EA6}"/>
              </a:ext>
            </a:extLst>
          </p:cNvPr>
          <p:cNvSpPr/>
          <p:nvPr/>
        </p:nvSpPr>
        <p:spPr>
          <a:xfrm>
            <a:off x="1187624" y="1926853"/>
            <a:ext cx="1944216" cy="216024"/>
          </a:xfrm>
          <a:prstGeom prst="rect">
            <a:avLst/>
          </a:prstGeom>
          <a:solidFill>
            <a:srgbClr val="FFFF00">
              <a:alpha val="41176"/>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5496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blinds(horizontal)">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Belege aus DGD</a:t>
            </a:r>
          </a:p>
        </p:txBody>
      </p:sp>
      <p:graphicFrame>
        <p:nvGraphicFramePr>
          <p:cNvPr id="4" name="Inhaltsplatzhalter 3"/>
          <p:cNvGraphicFramePr>
            <a:graphicFrameLocks noGrp="1"/>
          </p:cNvGraphicFramePr>
          <p:nvPr>
            <p:ph idx="1"/>
          </p:nvPr>
        </p:nvGraphicFramePr>
        <p:xfrm>
          <a:off x="1435785" y="1655690"/>
          <a:ext cx="6179820" cy="2218727"/>
        </p:xfrm>
        <a:graphic>
          <a:graphicData uri="http://schemas.openxmlformats.org/drawingml/2006/table">
            <a:tbl>
              <a:tblPr firstRow="1" bandRow="1">
                <a:tableStyleId>{2D5ABB26-0587-4C30-8999-92F81FD0307C}</a:tableStyleId>
              </a:tblPr>
              <a:tblGrid>
                <a:gridCol w="710712">
                  <a:extLst>
                    <a:ext uri="{9D8B030D-6E8A-4147-A177-3AD203B41FA5}">
                      <a16:colId xmlns:a16="http://schemas.microsoft.com/office/drawing/2014/main" val="4184210120"/>
                    </a:ext>
                  </a:extLst>
                </a:gridCol>
                <a:gridCol w="749250">
                  <a:extLst>
                    <a:ext uri="{9D8B030D-6E8A-4147-A177-3AD203B41FA5}">
                      <a16:colId xmlns:a16="http://schemas.microsoft.com/office/drawing/2014/main" val="1258841135"/>
                    </a:ext>
                  </a:extLst>
                </a:gridCol>
                <a:gridCol w="4719858">
                  <a:extLst>
                    <a:ext uri="{9D8B030D-6E8A-4147-A177-3AD203B41FA5}">
                      <a16:colId xmlns:a16="http://schemas.microsoft.com/office/drawing/2014/main" val="1727676643"/>
                    </a:ext>
                  </a:extLst>
                </a:gridCol>
              </a:tblGrid>
              <a:tr h="281811">
                <a:tc>
                  <a:txBody>
                    <a:bodyPr/>
                    <a:lstStyle/>
                    <a:p>
                      <a:pPr algn="l" fontAlgn="b"/>
                      <a:r>
                        <a:rPr lang="de-DE" sz="1800" u="none" strike="noStrike">
                          <a:effectLst/>
                          <a:latin typeface="Courier"/>
                        </a:rPr>
                        <a:t>128</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MF</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ihr könnt es mal vergleichen</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272294028"/>
                  </a:ext>
                </a:extLst>
              </a:tr>
              <a:tr h="281811">
                <a:tc>
                  <a:txBody>
                    <a:bodyPr/>
                    <a:lstStyle/>
                    <a:p>
                      <a:pPr algn="l" fontAlgn="b"/>
                      <a:r>
                        <a:rPr lang="de-DE" sz="1800" u="none" strike="noStrike">
                          <a:effectLst/>
                          <a:latin typeface="Courier"/>
                        </a:rPr>
                        <a:t>129</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GEN4</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au</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3282651280"/>
                  </a:ext>
                </a:extLst>
              </a:tr>
              <a:tr h="1655105">
                <a:tc>
                  <a:txBody>
                    <a:bodyPr/>
                    <a:lstStyle/>
                    <a:p>
                      <a:pPr algn="l" fontAlgn="b"/>
                      <a:r>
                        <a:rPr lang="de-DE" sz="1800" u="none" strike="noStrike">
                          <a:effectLst/>
                          <a:latin typeface="Courier"/>
                        </a:rPr>
                        <a:t>130</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GEN4</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ach jetzt habe ich das verstanden </a:t>
                      </a:r>
                      <a:r>
                        <a:rPr lang="de-DE" sz="1800" b="1" u="none" strike="noStrike">
                          <a:effectLst/>
                          <a:latin typeface="Courier"/>
                        </a:rPr>
                        <a:t>weil</a:t>
                      </a:r>
                      <a:r>
                        <a:rPr lang="de-DE" sz="1800" u="none" strike="noStrike">
                          <a:effectLst/>
                          <a:latin typeface="Courier"/>
                        </a:rPr>
                        <a:t> hier ich habe mich vorhin gewundert was du mit Nägel gesagt ((unverständlich)) habe ja keine Nägel da habe ich einen Schornsteinfeger</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15469979"/>
                  </a:ext>
                </a:extLst>
              </a:tr>
            </a:tbl>
          </a:graphicData>
        </a:graphic>
      </p:graphicFrame>
      <p:sp>
        <p:nvSpPr>
          <p:cNvPr id="7" name="Textfeld 6"/>
          <p:cNvSpPr txBox="1"/>
          <p:nvPr/>
        </p:nvSpPr>
        <p:spPr>
          <a:xfrm>
            <a:off x="2679730" y="4652084"/>
            <a:ext cx="5325777" cy="404470"/>
          </a:xfrm>
          <a:prstGeom prst="rect">
            <a:avLst/>
          </a:prstGeom>
          <a:noFill/>
        </p:spPr>
        <p:txBody>
          <a:bodyPr wrap="square" rtlCol="0">
            <a:spAutoFit/>
          </a:bodyPr>
          <a:lstStyle/>
          <a:p>
            <a:pPr algn="r"/>
            <a:r>
              <a:rPr lang="de-DE" sz="1014"/>
              <a:t>(Datenbank Gesprochenes Deutsch, DH--_E_00237_SE_30)</a:t>
            </a:r>
          </a:p>
          <a:p>
            <a:pPr algn="r"/>
            <a:endParaRPr lang="de-DE" sz="1014"/>
          </a:p>
        </p:txBody>
      </p:sp>
    </p:spTree>
    <p:extLst>
      <p:ext uri="{BB962C8B-B14F-4D97-AF65-F5344CB8AC3E}">
        <p14:creationId xmlns:p14="http://schemas.microsoft.com/office/powerpoint/2010/main" val="126707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Belege aus DGD</a:t>
            </a:r>
          </a:p>
        </p:txBody>
      </p:sp>
      <p:graphicFrame>
        <p:nvGraphicFramePr>
          <p:cNvPr id="5" name="Inhaltsplatzhalter 4"/>
          <p:cNvGraphicFramePr>
            <a:graphicFrameLocks noGrp="1"/>
          </p:cNvGraphicFramePr>
          <p:nvPr>
            <p:ph idx="1"/>
          </p:nvPr>
        </p:nvGraphicFramePr>
        <p:xfrm>
          <a:off x="1459182" y="1493472"/>
          <a:ext cx="6179820" cy="2538584"/>
        </p:xfrm>
        <a:graphic>
          <a:graphicData uri="http://schemas.openxmlformats.org/drawingml/2006/table">
            <a:tbl>
              <a:tblPr firstRow="1" bandRow="1">
                <a:tableStyleId>{2D5ABB26-0587-4C30-8999-92F81FD0307C}</a:tableStyleId>
              </a:tblPr>
              <a:tblGrid>
                <a:gridCol w="386276">
                  <a:extLst>
                    <a:ext uri="{9D8B030D-6E8A-4147-A177-3AD203B41FA5}">
                      <a16:colId xmlns:a16="http://schemas.microsoft.com/office/drawing/2014/main" val="803355073"/>
                    </a:ext>
                  </a:extLst>
                </a:gridCol>
                <a:gridCol w="540727">
                  <a:extLst>
                    <a:ext uri="{9D8B030D-6E8A-4147-A177-3AD203B41FA5}">
                      <a16:colId xmlns:a16="http://schemas.microsoft.com/office/drawing/2014/main" val="1547288880"/>
                    </a:ext>
                  </a:extLst>
                </a:gridCol>
                <a:gridCol w="5252817">
                  <a:extLst>
                    <a:ext uri="{9D8B030D-6E8A-4147-A177-3AD203B41FA5}">
                      <a16:colId xmlns:a16="http://schemas.microsoft.com/office/drawing/2014/main" val="1016903769"/>
                    </a:ext>
                  </a:extLst>
                </a:gridCol>
              </a:tblGrid>
              <a:tr h="419141">
                <a:tc>
                  <a:txBody>
                    <a:bodyPr/>
                    <a:lstStyle/>
                    <a:p>
                      <a:pPr algn="l" fontAlgn="b"/>
                      <a:r>
                        <a:rPr lang="de-DE" sz="1400" u="none" strike="noStrike">
                          <a:effectLst/>
                          <a:latin typeface="Courier"/>
                        </a:rPr>
                        <a:t>411</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brauchst du das Lineal nicht mehr jetzt fährst du nach links</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3506741302"/>
                  </a:ext>
                </a:extLst>
              </a:tr>
              <a:tr h="278473">
                <a:tc>
                  <a:txBody>
                    <a:bodyPr/>
                    <a:lstStyle/>
                    <a:p>
                      <a:pPr algn="l" fontAlgn="b"/>
                      <a:r>
                        <a:rPr lang="de-DE" sz="1400" u="none" strike="noStrike">
                          <a:effectLst/>
                          <a:latin typeface="Courier"/>
                        </a:rPr>
                        <a:t>412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LEO1</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mhm</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4102024143"/>
                  </a:ext>
                </a:extLst>
              </a:tr>
              <a:tr h="278473">
                <a:tc>
                  <a:txBody>
                    <a:bodyPr/>
                    <a:lstStyle/>
                    <a:p>
                      <a:pPr algn="l" fontAlgn="b"/>
                      <a:r>
                        <a:rPr lang="de-DE" sz="1400" u="none" strike="noStrike">
                          <a:effectLst/>
                          <a:latin typeface="Courier"/>
                        </a:rPr>
                        <a:t>413</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und umkreist den Chirurgen</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56459342"/>
                  </a:ext>
                </a:extLst>
              </a:tr>
              <a:tr h="419141">
                <a:tc>
                  <a:txBody>
                    <a:bodyPr/>
                    <a:lstStyle/>
                    <a:p>
                      <a:pPr algn="l" fontAlgn="b"/>
                      <a:r>
                        <a:rPr lang="de-DE" sz="1400" u="none" strike="noStrike">
                          <a:effectLst/>
                          <a:latin typeface="Courier"/>
                        </a:rPr>
                        <a:t>414</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LEO1</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wie jetzt nach unten halt so einen Kreis in Uhrzeigersinn oder gegen Uhrzeigersinn</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2472091467"/>
                  </a:ext>
                </a:extLst>
              </a:tr>
              <a:tr h="278473">
                <a:tc>
                  <a:txBody>
                    <a:bodyPr/>
                    <a:lstStyle/>
                    <a:p>
                      <a:pPr algn="l" fontAlgn="b"/>
                      <a:r>
                        <a:rPr lang="de-DE" sz="1400" u="none" strike="noStrike">
                          <a:effectLst/>
                          <a:latin typeface="Courier"/>
                        </a:rPr>
                        <a:t>415</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und zwar</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3757293796"/>
                  </a:ext>
                </a:extLst>
              </a:tr>
              <a:tr h="278473">
                <a:tc>
                  <a:txBody>
                    <a:bodyPr/>
                    <a:lstStyle/>
                    <a:p>
                      <a:pPr algn="l" fontAlgn="b"/>
                      <a:r>
                        <a:rPr lang="de-DE" sz="1400" u="none" strike="noStrike">
                          <a:effectLst/>
                          <a:latin typeface="Courier"/>
                        </a:rPr>
                        <a:t>416</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einen Kreis</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2269866725"/>
                  </a:ext>
                </a:extLst>
              </a:tr>
              <a:tr h="278473">
                <a:tc>
                  <a:txBody>
                    <a:bodyPr/>
                    <a:lstStyle/>
                    <a:p>
                      <a:pPr algn="l" fontAlgn="b"/>
                      <a:r>
                        <a:rPr lang="de-DE" sz="1400" u="none" strike="noStrike">
                          <a:effectLst/>
                          <a:latin typeface="Courier"/>
                        </a:rPr>
                        <a:t>417</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gegen den Uhrzeigersinn</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780431937"/>
                  </a:ext>
                </a:extLst>
              </a:tr>
              <a:tr h="278473">
                <a:tc>
                  <a:txBody>
                    <a:bodyPr/>
                    <a:lstStyle/>
                    <a:p>
                      <a:pPr algn="l" fontAlgn="b"/>
                      <a:r>
                        <a:rPr lang="de-DE" sz="1400" u="none" strike="noStrike">
                          <a:effectLst/>
                          <a:latin typeface="Courier"/>
                        </a:rPr>
                        <a:t>418</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u="none" strike="noStrike">
                          <a:effectLst/>
                          <a:latin typeface="Courier"/>
                        </a:rPr>
                        <a:t>LEO2</a:t>
                      </a:r>
                      <a:endParaRPr lang="de-DE" sz="1400" b="0" i="0" u="none" strike="noStrike">
                        <a:solidFill>
                          <a:srgbClr val="000000"/>
                        </a:solidFill>
                        <a:effectLst/>
                        <a:latin typeface="Courier"/>
                      </a:endParaRPr>
                    </a:p>
                  </a:txBody>
                  <a:tcPr marL="7153" marR="7153" marT="7153" marB="0"/>
                </a:tc>
                <a:tc>
                  <a:txBody>
                    <a:bodyPr/>
                    <a:lstStyle/>
                    <a:p>
                      <a:pPr algn="l" fontAlgn="b"/>
                      <a:r>
                        <a:rPr lang="de-DE" sz="1400" b="1" u="none" strike="noStrike">
                          <a:effectLst/>
                          <a:latin typeface="Courier"/>
                        </a:rPr>
                        <a:t>weil</a:t>
                      </a:r>
                      <a:r>
                        <a:rPr lang="de-DE" sz="1400" u="none" strike="noStrike">
                          <a:effectLst/>
                          <a:latin typeface="Courier"/>
                        </a:rPr>
                        <a:t> du fährst von den Äpfeln nach links</a:t>
                      </a:r>
                      <a:endParaRPr lang="de-DE" sz="14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108011146"/>
                  </a:ext>
                </a:extLst>
              </a:tr>
            </a:tbl>
          </a:graphicData>
        </a:graphic>
      </p:graphicFrame>
      <p:sp>
        <p:nvSpPr>
          <p:cNvPr id="6" name="Textfeld 5"/>
          <p:cNvSpPr txBox="1"/>
          <p:nvPr/>
        </p:nvSpPr>
        <p:spPr>
          <a:xfrm>
            <a:off x="4409782" y="4521542"/>
            <a:ext cx="3595451" cy="248401"/>
          </a:xfrm>
          <a:prstGeom prst="rect">
            <a:avLst/>
          </a:prstGeom>
          <a:noFill/>
        </p:spPr>
        <p:txBody>
          <a:bodyPr wrap="square" rtlCol="0">
            <a:spAutoFit/>
          </a:bodyPr>
          <a:lstStyle/>
          <a:p>
            <a:pPr algn="r"/>
            <a:r>
              <a:rPr lang="de-DE" sz="1014"/>
              <a:t>(DH--_E_00212_SE_33)</a:t>
            </a:r>
          </a:p>
        </p:txBody>
      </p:sp>
    </p:spTree>
    <p:extLst>
      <p:ext uri="{BB962C8B-B14F-4D97-AF65-F5344CB8AC3E}">
        <p14:creationId xmlns:p14="http://schemas.microsoft.com/office/powerpoint/2010/main" val="1493454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FB51-A0D9-5F47-B838-577FDE87BB47}"/>
              </a:ext>
            </a:extLst>
          </p:cNvPr>
          <p:cNvSpPr>
            <a:spLocks noGrp="1"/>
          </p:cNvSpPr>
          <p:nvPr>
            <p:ph type="title"/>
          </p:nvPr>
        </p:nvSpPr>
        <p:spPr/>
        <p:txBody>
          <a:bodyPr/>
          <a:lstStyle/>
          <a:p>
            <a:r>
              <a:rPr lang="en-US"/>
              <a:t>Beispiel</a:t>
            </a:r>
          </a:p>
        </p:txBody>
      </p:sp>
      <p:sp>
        <p:nvSpPr>
          <p:cNvPr id="3" name="Content Placeholder 2">
            <a:extLst>
              <a:ext uri="{FF2B5EF4-FFF2-40B4-BE49-F238E27FC236}">
                <a16:creationId xmlns:a16="http://schemas.microsoft.com/office/drawing/2014/main" id="{65195E02-DBA3-064A-A3B8-8F72483DD9E9}"/>
              </a:ext>
            </a:extLst>
          </p:cNvPr>
          <p:cNvSpPr>
            <a:spLocks noGrp="1"/>
          </p:cNvSpPr>
          <p:nvPr>
            <p:ph idx="1"/>
          </p:nvPr>
        </p:nvSpPr>
        <p:spPr/>
        <p:txBody>
          <a:bodyPr/>
          <a:lstStyle/>
          <a:p>
            <a:pPr marL="0" indent="0">
              <a:buNone/>
            </a:pPr>
            <a:r>
              <a:rPr lang="de-DE">
                <a:latin typeface="Courier" pitchFamily="2" charset="0"/>
              </a:rPr>
              <a:t>und den profs wars eigentlich im grund genommen au scheißegal; </a:t>
            </a:r>
            <a:br>
              <a:rPr lang="de-DE">
                <a:latin typeface="Courier" pitchFamily="2" charset="0"/>
              </a:rPr>
            </a:br>
            <a:r>
              <a:rPr lang="de-DE">
                <a:latin typeface="Courier" pitchFamily="2" charset="0"/>
              </a:rPr>
              <a:t>= </a:t>
            </a:r>
            <a:r>
              <a:rPr lang="de-DE" b="1" i="1">
                <a:latin typeface="Courier" pitchFamily="2" charset="0"/>
              </a:rPr>
              <a:t>weil</a:t>
            </a:r>
            <a:r>
              <a:rPr lang="de-DE" i="1">
                <a:latin typeface="Courier" pitchFamily="2" charset="0"/>
              </a:rPr>
              <a:t> </a:t>
            </a:r>
            <a:r>
              <a:rPr lang="de-DE">
                <a:latin typeface="Courier" pitchFamily="2" charset="0"/>
              </a:rPr>
              <a:t>phh (-) ja;</a:t>
            </a:r>
            <a:br>
              <a:rPr lang="de-DE">
                <a:latin typeface="Courier" pitchFamily="2" charset="0"/>
              </a:rPr>
            </a:br>
            <a:r>
              <a:rPr lang="de-DE">
                <a:latin typeface="Courier" pitchFamily="2" charset="0"/>
              </a:rPr>
              <a:t>also (.) des geht denen halt au am arsch vorbei. </a:t>
            </a:r>
          </a:p>
          <a:p>
            <a:pPr marL="0" indent="0">
              <a:buNone/>
            </a:pPr>
            <a:r>
              <a:rPr lang="de-DE" sz="1802"/>
              <a:t>(aus Auer &amp; Günthner 2005: 340)</a:t>
            </a:r>
            <a:endParaRPr lang="en-US"/>
          </a:p>
        </p:txBody>
      </p:sp>
    </p:spTree>
    <p:extLst>
      <p:ext uri="{BB962C8B-B14F-4D97-AF65-F5344CB8AC3E}">
        <p14:creationId xmlns:p14="http://schemas.microsoft.com/office/powerpoint/2010/main" val="2343132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5CA6-9DBC-8E4F-B760-E87AE3FB09FB}"/>
              </a:ext>
            </a:extLst>
          </p:cNvPr>
          <p:cNvSpPr>
            <a:spLocks noGrp="1"/>
          </p:cNvSpPr>
          <p:nvPr>
            <p:ph type="title"/>
          </p:nvPr>
        </p:nvSpPr>
        <p:spPr/>
        <p:txBody>
          <a:bodyPr/>
          <a:lstStyle/>
          <a:p>
            <a:r>
              <a:rPr lang="en-US"/>
              <a:t>Beispiel</a:t>
            </a:r>
          </a:p>
        </p:txBody>
      </p:sp>
      <p:sp>
        <p:nvSpPr>
          <p:cNvPr id="3" name="Content Placeholder 2">
            <a:extLst>
              <a:ext uri="{FF2B5EF4-FFF2-40B4-BE49-F238E27FC236}">
                <a16:creationId xmlns:a16="http://schemas.microsoft.com/office/drawing/2014/main" id="{00E22223-4537-CD49-845F-582CEF288711}"/>
              </a:ext>
            </a:extLst>
          </p:cNvPr>
          <p:cNvSpPr>
            <a:spLocks noGrp="1"/>
          </p:cNvSpPr>
          <p:nvPr>
            <p:ph idx="1"/>
          </p:nvPr>
        </p:nvSpPr>
        <p:spPr/>
        <p:txBody>
          <a:bodyPr/>
          <a:lstStyle/>
          <a:p>
            <a:r>
              <a:rPr lang="de-DE" sz="1800"/>
              <a:t>Ich find das ist schon Rassebedingt, ob ein Hund hört oder nicht... </a:t>
            </a:r>
            <a:r>
              <a:rPr lang="de-DE" sz="1800" b="1"/>
              <a:t>weil</a:t>
            </a:r>
            <a:r>
              <a:rPr lang="de-DE" sz="1800"/>
              <a:t> wir haben einen Nachbarhund, das ist ein japanischer Chin, der ist von Natur aus nicht so schlau, das ist einfach so. (DECOW16A, f1d919876c3ce8fa072eee1014a3714477da)</a:t>
            </a:r>
            <a:endParaRPr lang="en-GB" sz="1800"/>
          </a:p>
          <a:p>
            <a:endParaRPr lang="en-US" sz="1800"/>
          </a:p>
          <a:p>
            <a:r>
              <a:rPr lang="en-US" sz="1800"/>
              <a:t>Sie ist wohl daheim, </a:t>
            </a:r>
            <a:r>
              <a:rPr lang="en-US" sz="1800" b="1"/>
              <a:t>weil</a:t>
            </a:r>
            <a:r>
              <a:rPr lang="en-US" sz="1800"/>
              <a:t> ihr Fahrrad steht vor dem Haus. (konstruiertes Bsp., Szczepaniak 2011)</a:t>
            </a:r>
          </a:p>
        </p:txBody>
      </p:sp>
    </p:spTree>
    <p:extLst>
      <p:ext uri="{BB962C8B-B14F-4D97-AF65-F5344CB8AC3E}">
        <p14:creationId xmlns:p14="http://schemas.microsoft.com/office/powerpoint/2010/main" val="401444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a:t>Exkurs: Wie wurde </a:t>
            </a:r>
            <a:r>
              <a:rPr lang="de-DE" i="1"/>
              <a:t>weil </a:t>
            </a:r>
            <a:r>
              <a:rPr lang="de-DE"/>
              <a:t>eigentlich zur (kausalen) Subjunktion?</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17094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2977-7BDD-564C-B21E-73AF65750996}"/>
              </a:ext>
            </a:extLst>
          </p:cNvPr>
          <p:cNvSpPr>
            <a:spLocks noGrp="1"/>
          </p:cNvSpPr>
          <p:nvPr>
            <p:ph type="title"/>
          </p:nvPr>
        </p:nvSpPr>
        <p:spPr/>
        <p:txBody>
          <a:bodyPr/>
          <a:lstStyle/>
          <a:p>
            <a:r>
              <a:rPr lang="en-US" i="1"/>
              <a:t>weil</a:t>
            </a:r>
            <a:r>
              <a:rPr lang="en-US"/>
              <a:t>: Eine Subjunktion entsteht</a:t>
            </a:r>
          </a:p>
        </p:txBody>
      </p:sp>
      <p:sp>
        <p:nvSpPr>
          <p:cNvPr id="3" name="Content Placeholder 2">
            <a:extLst>
              <a:ext uri="{FF2B5EF4-FFF2-40B4-BE49-F238E27FC236}">
                <a16:creationId xmlns:a16="http://schemas.microsoft.com/office/drawing/2014/main" id="{D815B7D1-D4F9-1148-BB13-4B3BB5B2FEFF}"/>
              </a:ext>
            </a:extLst>
          </p:cNvPr>
          <p:cNvSpPr>
            <a:spLocks noGrp="1"/>
          </p:cNvSpPr>
          <p:nvPr>
            <p:ph idx="1"/>
          </p:nvPr>
        </p:nvSpPr>
        <p:spPr/>
        <p:txBody>
          <a:bodyPr/>
          <a:lstStyle/>
          <a:p>
            <a:r>
              <a:rPr lang="en-US" sz="1800"/>
              <a:t>Konjunktion </a:t>
            </a:r>
            <a:r>
              <a:rPr lang="en-US" sz="1800" i="1"/>
              <a:t>weil &lt; </a:t>
            </a:r>
            <a:r>
              <a:rPr lang="en-US" sz="1800"/>
              <a:t>(</a:t>
            </a:r>
            <a:r>
              <a:rPr lang="en-US" sz="1800" i="1"/>
              <a:t>al</a:t>
            </a:r>
            <a:r>
              <a:rPr lang="en-US" sz="1800"/>
              <a:t>)</a:t>
            </a:r>
            <a:r>
              <a:rPr lang="en-US" sz="1800" i="1"/>
              <a:t> diu wîle</a:t>
            </a:r>
          </a:p>
          <a:p>
            <a:r>
              <a:rPr lang="en-US" sz="1800"/>
              <a:t>von temporaler zu kausaler Lesart:</a:t>
            </a:r>
          </a:p>
          <a:p>
            <a:pPr marL="0" indent="0">
              <a:buNone/>
            </a:pPr>
            <a:endParaRPr lang="de-DE" sz="2000">
              <a:latin typeface="Calibri" panose="020F0502020204030204" pitchFamily="34" charset="0"/>
              <a:cs typeface="Calibri" panose="020F0502020204030204" pitchFamily="34" charset="0"/>
            </a:endParaRPr>
          </a:p>
          <a:p>
            <a:pPr marL="0" indent="0">
              <a:buNone/>
            </a:pPr>
            <a:r>
              <a:rPr lang="de-DE" sz="2000">
                <a:latin typeface="Calibri" panose="020F0502020204030204" pitchFamily="34" charset="0"/>
                <a:cs typeface="Calibri" panose="020F0502020204030204" pitchFamily="34" charset="0"/>
              </a:rPr>
              <a:t>Vnd der wechsel werat </a:t>
            </a:r>
            <a:r>
              <a:rPr lang="de-DE" sz="2000" b="1">
                <a:latin typeface="Calibri" panose="020F0502020204030204" pitchFamily="34" charset="0"/>
                <a:cs typeface="Calibri" panose="020F0502020204030204" pitchFamily="34" charset="0"/>
              </a:rPr>
              <a:t>all die weil</a:t>
            </a:r>
            <a:r>
              <a:rPr lang="de-DE" sz="2000">
                <a:latin typeface="Calibri" panose="020F0502020204030204" pitchFamily="34" charset="0"/>
                <a:cs typeface="Calibri" panose="020F0502020204030204" pitchFamily="34" charset="0"/>
              </a:rPr>
              <a:t> wir vͤber Land zugen. Ettwann regnats, daz der edel Kung oft vast ward begossen, Wann wir heten vns nicht zugericht auf ain lange Raẏs, sunder auf ain Kuercze. [...] Es was auch ettwann also hais, daz er aller swiczat, daz trophen auf im lagen vnd gewan dann vil hycz plateren. Vnd das alles must der edel Kung leiden, </a:t>
            </a:r>
            <a:r>
              <a:rPr lang="de-DE" sz="2000" b="1">
                <a:latin typeface="Calibri" panose="020F0502020204030204" pitchFamily="34" charset="0"/>
                <a:cs typeface="Calibri" panose="020F0502020204030204" pitchFamily="34" charset="0"/>
              </a:rPr>
              <a:t>all die weil</a:t>
            </a:r>
            <a:r>
              <a:rPr lang="de-DE" sz="2000">
                <a:latin typeface="Calibri" panose="020F0502020204030204" pitchFamily="34" charset="0"/>
                <a:cs typeface="Calibri" panose="020F0502020204030204" pitchFamily="34" charset="0"/>
              </a:rPr>
              <a:t> wir vͤber lant zugen. (Helene Kottanerin, Mitte 15. Jh., FnhdC) </a:t>
            </a:r>
            <a:endParaRPr lang="en-US"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0191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2977-7BDD-564C-B21E-73AF65750996}"/>
              </a:ext>
            </a:extLst>
          </p:cNvPr>
          <p:cNvSpPr>
            <a:spLocks noGrp="1"/>
          </p:cNvSpPr>
          <p:nvPr>
            <p:ph type="title"/>
          </p:nvPr>
        </p:nvSpPr>
        <p:spPr/>
        <p:txBody>
          <a:bodyPr/>
          <a:lstStyle/>
          <a:p>
            <a:r>
              <a:rPr lang="en-US" i="1"/>
              <a:t>weil</a:t>
            </a:r>
            <a:r>
              <a:rPr lang="en-US"/>
              <a:t>: Eine Subjunktion entsteht</a:t>
            </a:r>
          </a:p>
        </p:txBody>
      </p:sp>
      <p:sp>
        <p:nvSpPr>
          <p:cNvPr id="3" name="Content Placeholder 2">
            <a:extLst>
              <a:ext uri="{FF2B5EF4-FFF2-40B4-BE49-F238E27FC236}">
                <a16:creationId xmlns:a16="http://schemas.microsoft.com/office/drawing/2014/main" id="{D815B7D1-D4F9-1148-BB13-4B3BB5B2FEFF}"/>
              </a:ext>
            </a:extLst>
          </p:cNvPr>
          <p:cNvSpPr>
            <a:spLocks noGrp="1"/>
          </p:cNvSpPr>
          <p:nvPr>
            <p:ph idx="1"/>
          </p:nvPr>
        </p:nvSpPr>
        <p:spPr/>
        <p:txBody>
          <a:bodyPr/>
          <a:lstStyle/>
          <a:p>
            <a:r>
              <a:rPr lang="de-DE" sz="2103"/>
              <a:t>Im Fnhd. setzt sich </a:t>
            </a:r>
            <a:r>
              <a:rPr lang="de-DE" sz="2103" i="1"/>
              <a:t>weil </a:t>
            </a:r>
            <a:r>
              <a:rPr lang="de-DE" sz="2103"/>
              <a:t>gegen seine "Konkurrenten" </a:t>
            </a:r>
            <a:r>
              <a:rPr lang="de-DE" sz="2103" i="1"/>
              <a:t>dieweil </a:t>
            </a:r>
            <a:r>
              <a:rPr lang="de-DE" sz="2103"/>
              <a:t>und </a:t>
            </a:r>
            <a:r>
              <a:rPr lang="de-DE" sz="2103" i="1"/>
              <a:t>alldieweil </a:t>
            </a:r>
            <a:r>
              <a:rPr lang="de-DE" sz="2103"/>
              <a:t>durch</a:t>
            </a:r>
          </a:p>
          <a:p>
            <a:r>
              <a:rPr lang="de-DE" sz="2103">
                <a:latin typeface="Calibri" panose="020F0502020204030204" pitchFamily="34" charset="0"/>
                <a:cs typeface="Calibri" panose="020F0502020204030204" pitchFamily="34" charset="0"/>
              </a:rPr>
              <a:t>dies auch deshalb, weil es eine ganze Reihe unterschiedlicher Relationen ausdrücken konnte, z.B. 'seit, während, solange' (Arndt 1959)</a:t>
            </a:r>
          </a:p>
          <a:p>
            <a:r>
              <a:rPr lang="de-DE" sz="2103">
                <a:latin typeface="Calibri" panose="020F0502020204030204" pitchFamily="34" charset="0"/>
                <a:cs typeface="Calibri" panose="020F0502020204030204" pitchFamily="34" charset="0"/>
              </a:rPr>
              <a:t>in kausaler Funktion verdrängt es </a:t>
            </a:r>
            <a:r>
              <a:rPr lang="de-DE" sz="2103" i="1">
                <a:latin typeface="Calibri" panose="020F0502020204030204" pitchFamily="34" charset="0"/>
                <a:cs typeface="Calibri" panose="020F0502020204030204" pitchFamily="34" charset="0"/>
              </a:rPr>
              <a:t>wan</a:t>
            </a:r>
            <a:r>
              <a:rPr lang="de-DE" sz="2103">
                <a:latin typeface="Calibri" panose="020F0502020204030204" pitchFamily="34" charset="0"/>
                <a:cs typeface="Calibri" panose="020F0502020204030204" pitchFamily="34" charset="0"/>
              </a:rPr>
              <a:t>(</a:t>
            </a:r>
            <a:r>
              <a:rPr lang="de-DE" sz="2103" i="1">
                <a:latin typeface="Calibri" panose="020F0502020204030204" pitchFamily="34" charset="0"/>
                <a:cs typeface="Calibri" panose="020F0502020204030204" pitchFamily="34" charset="0"/>
              </a:rPr>
              <a:t>de</a:t>
            </a:r>
            <a:r>
              <a:rPr lang="de-DE" sz="2103">
                <a:latin typeface="Calibri" panose="020F0502020204030204" pitchFamily="34" charset="0"/>
                <a:cs typeface="Calibri" panose="020F0502020204030204" pitchFamily="34" charset="0"/>
              </a:rPr>
              <a:t>), das bis ins Fnhd begegnet:</a:t>
            </a:r>
          </a:p>
          <a:p>
            <a:pPr marL="0" indent="0">
              <a:buNone/>
            </a:pPr>
            <a:endParaRPr lang="de-DE" sz="1802">
              <a:latin typeface="Calibri" panose="020F0502020204030204" pitchFamily="34" charset="0"/>
              <a:cs typeface="Calibri" panose="020F0502020204030204" pitchFamily="34" charset="0"/>
            </a:endParaRPr>
          </a:p>
          <a:p>
            <a:pPr marL="0" indent="0">
              <a:buNone/>
            </a:pPr>
            <a:r>
              <a:rPr lang="de-DE" sz="2103">
                <a:latin typeface="Calibri" panose="020F0502020204030204" pitchFamily="34" charset="0"/>
                <a:cs typeface="Calibri" panose="020F0502020204030204" pitchFamily="34" charset="0"/>
              </a:rPr>
              <a:t>den ersten manden nante er marciu̅ wande sin vater mars </a:t>
            </a:r>
            <a:r>
              <a:rPr lang="de-DE" sz="1802">
                <a:latin typeface="Calibri" panose="020F0502020204030204" pitchFamily="34" charset="0"/>
                <a:cs typeface="Calibri" panose="020F0502020204030204" pitchFamily="34" charset="0"/>
              </a:rPr>
              <a:t>(Mainauer Naturlehre, Ende 14. Jh., FnhdC)</a:t>
            </a:r>
            <a:r>
              <a:rPr lang="en-GB" sz="1802">
                <a:latin typeface="Calibri" panose="020F0502020204030204" pitchFamily="34" charset="0"/>
                <a:cs typeface="Calibri" panose="020F0502020204030204" pitchFamily="34" charset="0"/>
              </a:rPr>
              <a:t> </a:t>
            </a:r>
            <a:endParaRPr lang="de-DE" sz="1802">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56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2977-7BDD-564C-B21E-73AF65750996}"/>
              </a:ext>
            </a:extLst>
          </p:cNvPr>
          <p:cNvSpPr>
            <a:spLocks noGrp="1"/>
          </p:cNvSpPr>
          <p:nvPr>
            <p:ph type="title"/>
          </p:nvPr>
        </p:nvSpPr>
        <p:spPr/>
        <p:txBody>
          <a:bodyPr/>
          <a:lstStyle/>
          <a:p>
            <a:r>
              <a:rPr lang="en-US" i="1"/>
              <a:t>weil</a:t>
            </a:r>
            <a:r>
              <a:rPr lang="en-US"/>
              <a:t>: Eine Subjunktion entsteht</a:t>
            </a:r>
          </a:p>
        </p:txBody>
      </p:sp>
      <p:sp>
        <p:nvSpPr>
          <p:cNvPr id="3" name="Content Placeholder 2">
            <a:extLst>
              <a:ext uri="{FF2B5EF4-FFF2-40B4-BE49-F238E27FC236}">
                <a16:creationId xmlns:a16="http://schemas.microsoft.com/office/drawing/2014/main" id="{D815B7D1-D4F9-1148-BB13-4B3BB5B2FEFF}"/>
              </a:ext>
            </a:extLst>
          </p:cNvPr>
          <p:cNvSpPr>
            <a:spLocks noGrp="1"/>
          </p:cNvSpPr>
          <p:nvPr>
            <p:ph idx="1"/>
          </p:nvPr>
        </p:nvSpPr>
        <p:spPr/>
        <p:txBody>
          <a:bodyPr/>
          <a:lstStyle/>
          <a:p>
            <a:r>
              <a:rPr lang="de-DE" sz="2103">
                <a:latin typeface="Calibri" panose="020F0502020204030204" pitchFamily="34" charset="0"/>
                <a:cs typeface="Calibri" panose="020F0502020204030204" pitchFamily="34" charset="0"/>
              </a:rPr>
              <a:t>neue Konjunktionen </a:t>
            </a:r>
            <a:r>
              <a:rPr lang="de-DE" sz="2103" i="1">
                <a:latin typeface="Calibri" panose="020F0502020204030204" pitchFamily="34" charset="0"/>
                <a:cs typeface="Calibri" panose="020F0502020204030204" pitchFamily="34" charset="0"/>
              </a:rPr>
              <a:t>denn </a:t>
            </a:r>
            <a:r>
              <a:rPr lang="de-DE" sz="2103">
                <a:latin typeface="Calibri" panose="020F0502020204030204" pitchFamily="34" charset="0"/>
                <a:cs typeface="Calibri" panose="020F0502020204030204" pitchFamily="34" charset="0"/>
              </a:rPr>
              <a:t>und </a:t>
            </a:r>
            <a:r>
              <a:rPr lang="de-DE" sz="2103" i="1">
                <a:latin typeface="Calibri" panose="020F0502020204030204" pitchFamily="34" charset="0"/>
                <a:cs typeface="Calibri" panose="020F0502020204030204" pitchFamily="34" charset="0"/>
              </a:rPr>
              <a:t>weil </a:t>
            </a:r>
            <a:r>
              <a:rPr lang="de-DE" sz="2103">
                <a:latin typeface="Calibri" panose="020F0502020204030204" pitchFamily="34" charset="0"/>
                <a:cs typeface="Calibri" panose="020F0502020204030204" pitchFamily="34" charset="0"/>
              </a:rPr>
              <a:t>zuerst im Alemannischen und Mitteldeutschen, dann Ausdehnung aufs Bairische und Schwäbische (vgl. Arndt 1959; allerdings sehr kleine Datenbasis)</a:t>
            </a:r>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a:p>
            <a:endParaRPr lang="de-DE">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6155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4CFB-79B3-A847-8234-244C847FA38C}"/>
              </a:ext>
            </a:extLst>
          </p:cNvPr>
          <p:cNvSpPr>
            <a:spLocks noGrp="1"/>
          </p:cNvSpPr>
          <p:nvPr>
            <p:ph type="title"/>
          </p:nvPr>
        </p:nvSpPr>
        <p:spPr/>
        <p:txBody>
          <a:bodyPr/>
          <a:lstStyle/>
          <a:p>
            <a:r>
              <a:rPr lang="en-US" i="1"/>
              <a:t>weil</a:t>
            </a:r>
            <a:r>
              <a:rPr lang="en-US"/>
              <a:t>: Von der Subjunktion zum Diskursmarker</a:t>
            </a:r>
          </a:p>
        </p:txBody>
      </p:sp>
      <p:sp>
        <p:nvSpPr>
          <p:cNvPr id="3" name="Content Placeholder 2">
            <a:extLst>
              <a:ext uri="{FF2B5EF4-FFF2-40B4-BE49-F238E27FC236}">
                <a16:creationId xmlns:a16="http://schemas.microsoft.com/office/drawing/2014/main" id="{606D0899-B763-B84A-8E69-2CDDAA4B01A4}"/>
              </a:ext>
            </a:extLst>
          </p:cNvPr>
          <p:cNvSpPr>
            <a:spLocks noGrp="1"/>
          </p:cNvSpPr>
          <p:nvPr>
            <p:ph idx="1"/>
          </p:nvPr>
        </p:nvSpPr>
        <p:spPr/>
        <p:txBody>
          <a:bodyPr>
            <a:noAutofit/>
          </a:bodyPr>
          <a:lstStyle/>
          <a:p>
            <a:r>
              <a:rPr lang="en-US" sz="1502"/>
              <a:t>typischer Grammatikalisierungspfad:</a:t>
            </a:r>
            <a:br>
              <a:rPr lang="en-US" sz="1502"/>
            </a:br>
            <a:br>
              <a:rPr lang="en-US" sz="1502"/>
            </a:br>
            <a:r>
              <a:rPr lang="en-GB" sz="1502">
                <a:solidFill>
                  <a:srgbClr val="0070C0"/>
                </a:solidFill>
              </a:rPr>
              <a:t>propositional</a:t>
            </a:r>
            <a:r>
              <a:rPr lang="en-GB" sz="1502"/>
              <a:t> &gt; </a:t>
            </a:r>
            <a:r>
              <a:rPr lang="en-GB" sz="1502">
                <a:solidFill>
                  <a:srgbClr val="7030A0"/>
                </a:solidFill>
              </a:rPr>
              <a:t>textuell</a:t>
            </a:r>
            <a:r>
              <a:rPr lang="en-GB" sz="1502"/>
              <a:t> &gt; </a:t>
            </a:r>
            <a:r>
              <a:rPr lang="en-GB" sz="1502">
                <a:solidFill>
                  <a:srgbClr val="FF0000"/>
                </a:solidFill>
              </a:rPr>
              <a:t>expressiv / subjektiv</a:t>
            </a:r>
          </a:p>
          <a:p>
            <a:endParaRPr lang="en-US" sz="1502"/>
          </a:p>
          <a:p>
            <a:r>
              <a:rPr lang="en-US" sz="1502"/>
              <a:t>z.B. Altengl.</a:t>
            </a:r>
            <a:r>
              <a:rPr lang="en-GB" sz="1502"/>
              <a:t> </a:t>
            </a:r>
            <a:r>
              <a:rPr lang="en-GB" sz="1502" i="1"/>
              <a:t>þa hwile þe</a:t>
            </a:r>
            <a:r>
              <a:rPr lang="en-GB" sz="1502"/>
              <a:t>  'at the time that'&gt; ME </a:t>
            </a:r>
            <a:r>
              <a:rPr lang="en-GB" sz="1502" i="1"/>
              <a:t>while</a:t>
            </a:r>
            <a:r>
              <a:rPr lang="en-GB" sz="1502"/>
              <a:t> (</a:t>
            </a:r>
            <a:r>
              <a:rPr lang="en-GB" sz="1502" i="1"/>
              <a:t>that</a:t>
            </a:r>
            <a:r>
              <a:rPr lang="en-GB" sz="1502"/>
              <a:t>)  'during'&gt; PDE </a:t>
            </a:r>
            <a:r>
              <a:rPr lang="en-GB" sz="1502" i="1"/>
              <a:t>while</a:t>
            </a:r>
            <a:r>
              <a:rPr lang="en-GB" sz="1502"/>
              <a:t>  'although'.</a:t>
            </a:r>
          </a:p>
          <a:p>
            <a:endParaRPr lang="en-GB" sz="1502"/>
          </a:p>
          <a:p>
            <a:r>
              <a:rPr lang="en-GB" sz="1502"/>
              <a:t>propositional: beschreibt eine bestimmte Situation</a:t>
            </a:r>
          </a:p>
          <a:p>
            <a:r>
              <a:rPr lang="en-GB" sz="1502"/>
              <a:t>textuell: signalisiert eine Zeitrelation zwischen zwei Teilsätzen, trägt somit zur Textkohäsion bei</a:t>
            </a:r>
          </a:p>
          <a:p>
            <a:r>
              <a:rPr lang="en-GB" sz="1502"/>
              <a:t>expressiv/subjektiv: bringt Einstellungen bzw. Annahmen des Sprechers / der Sprecherin zum Ausdruck.</a:t>
            </a:r>
          </a:p>
          <a:p>
            <a:endParaRPr lang="en-GB" sz="1502"/>
          </a:p>
          <a:p>
            <a:endParaRPr lang="en-US" sz="1502"/>
          </a:p>
        </p:txBody>
      </p:sp>
    </p:spTree>
    <p:extLst>
      <p:ext uri="{BB962C8B-B14F-4D97-AF65-F5344CB8AC3E}">
        <p14:creationId xmlns:p14="http://schemas.microsoft.com/office/powerpoint/2010/main" val="4109581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4872-9AF6-074B-8AB0-0CD21EE811E9}"/>
              </a:ext>
            </a:extLst>
          </p:cNvPr>
          <p:cNvSpPr>
            <a:spLocks noGrp="1"/>
          </p:cNvSpPr>
          <p:nvPr>
            <p:ph type="title"/>
          </p:nvPr>
        </p:nvSpPr>
        <p:spPr/>
        <p:txBody>
          <a:bodyPr/>
          <a:lstStyle/>
          <a:p>
            <a:r>
              <a:rPr lang="en-US"/>
              <a:t>Exkurs: </a:t>
            </a:r>
            <a:r>
              <a:rPr lang="en-US" i="1"/>
              <a:t>während</a:t>
            </a:r>
            <a:endParaRPr lang="en-US"/>
          </a:p>
        </p:txBody>
      </p:sp>
      <p:sp>
        <p:nvSpPr>
          <p:cNvPr id="3" name="Content Placeholder 2">
            <a:extLst>
              <a:ext uri="{FF2B5EF4-FFF2-40B4-BE49-F238E27FC236}">
                <a16:creationId xmlns:a16="http://schemas.microsoft.com/office/drawing/2014/main" id="{47DC9A30-AE45-A14F-889A-CD8F455B6AC7}"/>
              </a:ext>
            </a:extLst>
          </p:cNvPr>
          <p:cNvSpPr>
            <a:spLocks noGrp="1"/>
          </p:cNvSpPr>
          <p:nvPr>
            <p:ph idx="1"/>
          </p:nvPr>
        </p:nvSpPr>
        <p:spPr/>
        <p:txBody>
          <a:bodyPr>
            <a:noAutofit/>
          </a:bodyPr>
          <a:lstStyle/>
          <a:p>
            <a:pPr marL="0" indent="0">
              <a:buNone/>
            </a:pPr>
            <a:r>
              <a:rPr lang="en-GB" sz="1352"/>
              <a:t>ähnlich wie engl. </a:t>
            </a:r>
            <a:r>
              <a:rPr lang="en-GB" sz="1352" i="1"/>
              <a:t>while</a:t>
            </a:r>
            <a:r>
              <a:rPr lang="en-GB" sz="1352"/>
              <a:t> deutsch </a:t>
            </a:r>
            <a:r>
              <a:rPr lang="en-GB" sz="1352" i="1"/>
              <a:t>während</a:t>
            </a:r>
            <a:r>
              <a:rPr lang="en-GB" sz="1352"/>
              <a:t>: (Belege aus DTA)</a:t>
            </a:r>
          </a:p>
          <a:p>
            <a:pPr marL="0" indent="0">
              <a:buNone/>
            </a:pPr>
            <a:endParaRPr lang="en-GB" sz="1352"/>
          </a:p>
          <a:p>
            <a:pPr marL="0" indent="0">
              <a:buNone/>
            </a:pPr>
            <a:r>
              <a:rPr lang="en-GB" sz="1352">
                <a:solidFill>
                  <a:srgbClr val="0070C0"/>
                </a:solidFill>
              </a:rPr>
              <a:t>propositional</a:t>
            </a:r>
          </a:p>
          <a:p>
            <a:r>
              <a:rPr lang="en-GB" sz="1352"/>
              <a:t>In </a:t>
            </a:r>
            <a:r>
              <a:rPr lang="en-GB" sz="1352" b="1"/>
              <a:t>wehrend</a:t>
            </a:r>
            <a:r>
              <a:rPr lang="en-GB" sz="1352"/>
              <a:t> diser belägerung sallen elff mal hundert tausend umkommen sein (Meyer, Theatrum Historicum, 1665)</a:t>
            </a:r>
          </a:p>
          <a:p>
            <a:r>
              <a:rPr lang="en-GB" sz="1352"/>
              <a:t>während oder nach geendigten Krieg Urtheils Vollziehung (Geise, Teutsches Corpus Juris, 1703)</a:t>
            </a:r>
          </a:p>
          <a:p>
            <a:endParaRPr lang="en-GB" sz="1352"/>
          </a:p>
          <a:p>
            <a:pPr marL="0" indent="0">
              <a:buNone/>
            </a:pPr>
            <a:r>
              <a:rPr lang="en-GB" sz="1352"/>
              <a:t>&gt;&gt;&gt; </a:t>
            </a:r>
            <a:r>
              <a:rPr lang="en-GB" sz="1352">
                <a:solidFill>
                  <a:srgbClr val="7030A0"/>
                </a:solidFill>
              </a:rPr>
              <a:t>textuell</a:t>
            </a:r>
            <a:r>
              <a:rPr lang="en-GB" sz="1352"/>
              <a:t>:</a:t>
            </a:r>
          </a:p>
          <a:p>
            <a:r>
              <a:rPr lang="en-GB" sz="1352"/>
              <a:t>Die Türcken hätten indessen einen von ihren Posten/ </a:t>
            </a:r>
            <a:r>
              <a:rPr lang="en-GB" sz="1352" b="1"/>
              <a:t>während</a:t>
            </a:r>
            <a:r>
              <a:rPr lang="en-GB" sz="1352"/>
              <a:t> daß sie Proviant gehohlet/ erobert/ (Correspondente, 1712)</a:t>
            </a:r>
          </a:p>
          <a:p>
            <a:r>
              <a:rPr lang="en-GB" sz="1352"/>
              <a:t>man konnte aus dem erſten Leiter der Maſchine , </a:t>
            </a:r>
            <a:r>
              <a:rPr lang="en-GB" sz="1352" b="1"/>
              <a:t>während</a:t>
            </a:r>
            <a:r>
              <a:rPr lang="en-GB" sz="1352"/>
              <a:t> daß es an denſelben gehalten wurde , noch immer ſehr ſtarke Funken ziehen . (Adams, Elektricität, 1785) </a:t>
            </a:r>
          </a:p>
          <a:p>
            <a:r>
              <a:rPr lang="en-GB" sz="1352"/>
              <a:t>Auch Ellisons Schiff hat interessante Flüchtlinge an Bord genommen, </a:t>
            </a:r>
            <a:r>
              <a:rPr lang="en-GB" sz="1352" b="1"/>
              <a:t>während</a:t>
            </a:r>
            <a:r>
              <a:rPr lang="en-GB" sz="1352"/>
              <a:t> es in einem niederländischen Hafen ankerte (Frölich: Virginia, 1820)</a:t>
            </a:r>
          </a:p>
          <a:p>
            <a:endParaRPr lang="en-US" sz="1352"/>
          </a:p>
        </p:txBody>
      </p:sp>
    </p:spTree>
    <p:extLst>
      <p:ext uri="{BB962C8B-B14F-4D97-AF65-F5344CB8AC3E}">
        <p14:creationId xmlns:p14="http://schemas.microsoft.com/office/powerpoint/2010/main" val="357988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6C64-CDCD-454C-8D7D-D05DC0F71FAC}"/>
              </a:ext>
            </a:extLst>
          </p:cNvPr>
          <p:cNvSpPr>
            <a:spLocks noGrp="1"/>
          </p:cNvSpPr>
          <p:nvPr>
            <p:ph type="title"/>
          </p:nvPr>
        </p:nvSpPr>
        <p:spPr/>
        <p:txBody>
          <a:bodyPr/>
          <a:lstStyle/>
          <a:p>
            <a:r>
              <a:rPr lang="en-US"/>
              <a:t>Semantischer Wandel</a:t>
            </a:r>
          </a:p>
        </p:txBody>
      </p:sp>
      <p:sp>
        <p:nvSpPr>
          <p:cNvPr id="3" name="Footer Placeholder 2">
            <a:extLst>
              <a:ext uri="{FF2B5EF4-FFF2-40B4-BE49-F238E27FC236}">
                <a16:creationId xmlns:a16="http://schemas.microsoft.com/office/drawing/2014/main" id="{362F8D30-131A-7842-877B-7148C816335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AEA1622-C38A-BE47-A5C6-C58ADCF84F04}"/>
              </a:ext>
            </a:extLst>
          </p:cNvPr>
          <p:cNvSpPr>
            <a:spLocks noGrp="1"/>
          </p:cNvSpPr>
          <p:nvPr>
            <p:ph type="sldNum" sz="quarter" idx="12"/>
          </p:nvPr>
        </p:nvSpPr>
        <p:spPr/>
        <p:txBody>
          <a:bodyPr/>
          <a:lstStyle/>
          <a:p>
            <a:fld id="{9D195BCC-3514-4B1B-9C18-24F3D67EC549}" type="slidenum">
              <a:rPr lang="de-DE" smtClean="0"/>
              <a:t>5</a:t>
            </a:fld>
            <a:endParaRPr lang="de-DE" dirty="0"/>
          </a:p>
        </p:txBody>
      </p:sp>
      <p:sp>
        <p:nvSpPr>
          <p:cNvPr id="5" name="Text Placeholder 4">
            <a:extLst>
              <a:ext uri="{FF2B5EF4-FFF2-40B4-BE49-F238E27FC236}">
                <a16:creationId xmlns:a16="http://schemas.microsoft.com/office/drawing/2014/main" id="{1F57529F-8173-0F45-BD70-50B1BDCE018A}"/>
              </a:ext>
            </a:extLst>
          </p:cNvPr>
          <p:cNvSpPr>
            <a:spLocks noGrp="1"/>
          </p:cNvSpPr>
          <p:nvPr>
            <p:ph type="body" sz="quarter" idx="13"/>
          </p:nvPr>
        </p:nvSpPr>
        <p:spPr/>
        <p:txBody>
          <a:bodyPr/>
          <a:lstStyle/>
          <a:p>
            <a:r>
              <a:rPr lang="en-US"/>
              <a:t>Sprachliche Ausdrücke ändern ihre Bedeutung im Lauf der Zeit.</a:t>
            </a:r>
          </a:p>
          <a:p>
            <a:endParaRPr lang="en-US"/>
          </a:p>
          <a:p>
            <a:r>
              <a:rPr lang="en-US"/>
              <a:t>Wie kommt es dazu?</a:t>
            </a:r>
          </a:p>
        </p:txBody>
      </p:sp>
    </p:spTree>
    <p:extLst>
      <p:ext uri="{BB962C8B-B14F-4D97-AF65-F5344CB8AC3E}">
        <p14:creationId xmlns:p14="http://schemas.microsoft.com/office/powerpoint/2010/main" val="41119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4CFB-79B3-A847-8234-244C847FA38C}"/>
              </a:ext>
            </a:extLst>
          </p:cNvPr>
          <p:cNvSpPr>
            <a:spLocks noGrp="1"/>
          </p:cNvSpPr>
          <p:nvPr>
            <p:ph type="title"/>
          </p:nvPr>
        </p:nvSpPr>
        <p:spPr/>
        <p:txBody>
          <a:bodyPr/>
          <a:lstStyle/>
          <a:p>
            <a:r>
              <a:rPr lang="en-US"/>
              <a:t>Exkurs: </a:t>
            </a:r>
            <a:r>
              <a:rPr lang="en-US" i="1"/>
              <a:t>während</a:t>
            </a:r>
            <a:endParaRPr lang="en-US"/>
          </a:p>
        </p:txBody>
      </p:sp>
      <p:sp>
        <p:nvSpPr>
          <p:cNvPr id="3" name="Content Placeholder 2">
            <a:extLst>
              <a:ext uri="{FF2B5EF4-FFF2-40B4-BE49-F238E27FC236}">
                <a16:creationId xmlns:a16="http://schemas.microsoft.com/office/drawing/2014/main" id="{606D0899-B763-B84A-8E69-2CDDAA4B01A4}"/>
              </a:ext>
            </a:extLst>
          </p:cNvPr>
          <p:cNvSpPr>
            <a:spLocks noGrp="1"/>
          </p:cNvSpPr>
          <p:nvPr>
            <p:ph idx="1"/>
          </p:nvPr>
        </p:nvSpPr>
        <p:spPr/>
        <p:txBody>
          <a:bodyPr>
            <a:noAutofit/>
          </a:bodyPr>
          <a:lstStyle/>
          <a:p>
            <a:pPr marL="0" indent="0">
              <a:buNone/>
            </a:pPr>
            <a:r>
              <a:rPr lang="en-GB" sz="1502">
                <a:solidFill>
                  <a:srgbClr val="FF0000"/>
                </a:solidFill>
              </a:rPr>
              <a:t>expressiv/subjektiv</a:t>
            </a:r>
          </a:p>
          <a:p>
            <a:r>
              <a:rPr lang="en-GB" sz="1502" b="1"/>
              <a:t>Während</a:t>
            </a:r>
            <a:r>
              <a:rPr lang="en-GB" sz="1502"/>
              <a:t> die bisher erörterten, den Dreh- und Hobelsticheln u. s. w. zugehörigen Schneiden bei einem und demselben Schnitt regelmässig Späne gleichen Querschnitts abheben, schneiden die Fräserzähne das Metall in sehr verschiedenen Dicken ab.  (Fischer, Die Werkzeugmaschinen, 1900)</a:t>
            </a:r>
          </a:p>
          <a:p>
            <a:r>
              <a:rPr lang="en-GB" sz="1502" b="1"/>
              <a:t>Während</a:t>
            </a:r>
            <a:r>
              <a:rPr lang="en-GB" sz="1502"/>
              <a:t> unser Gegensatz die Rechtssätze einteilt nach ihrem Verhältnis zur privaten Willkür, teilt der eben erwähnte sie ein nach ihrer Stellung zur Gemeinschaft der Rechtsgenossen.  (Burckhardt, Die Organisation der Rechtsgemeinschaft, 1927)</a:t>
            </a:r>
          </a:p>
          <a:p>
            <a:r>
              <a:rPr lang="en-GB" sz="1502" b="1"/>
              <a:t>Während</a:t>
            </a:r>
            <a:r>
              <a:rPr lang="en-GB" sz="1502"/>
              <a:t> die amerikanische Baumwolle für alle vier Zonen bestimmt ist, beabsichtigt die Sowjetunion, einige Tausend Ballen Baumwolle aus ihren asiatischen Anbaugebieten nach Stettin zu ausschließlichen Verarbeitung in der russischen Besatzungzone zu verschiffen.  (ZEIT, 07.03.1946)</a:t>
            </a:r>
          </a:p>
          <a:p>
            <a:r>
              <a:rPr lang="en-GB" sz="1502" b="1"/>
              <a:t>Während</a:t>
            </a:r>
            <a:r>
              <a:rPr lang="en-GB" sz="1502"/>
              <a:t> die Gewalt viel Raum einnimmt, füllen Gefühle und Moral kaum eine Zeile. </a:t>
            </a:r>
            <a:r>
              <a:rPr lang="en-US" sz="1502"/>
              <a:t>(ZEIT, 05.01.2018)</a:t>
            </a:r>
            <a:endParaRPr lang="en-GB" sz="1502"/>
          </a:p>
        </p:txBody>
      </p:sp>
    </p:spTree>
    <p:extLst>
      <p:ext uri="{BB962C8B-B14F-4D97-AF65-F5344CB8AC3E}">
        <p14:creationId xmlns:p14="http://schemas.microsoft.com/office/powerpoint/2010/main" val="3831651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53D4-9692-5248-B0B9-86460E9FF1FB}"/>
              </a:ext>
            </a:extLst>
          </p:cNvPr>
          <p:cNvSpPr>
            <a:spLocks noGrp="1"/>
          </p:cNvSpPr>
          <p:nvPr>
            <p:ph type="title"/>
          </p:nvPr>
        </p:nvSpPr>
        <p:spPr>
          <a:xfrm>
            <a:off x="526594" y="394411"/>
            <a:ext cx="6826772" cy="452322"/>
          </a:xfrm>
        </p:spPr>
        <p:txBody>
          <a:bodyPr/>
          <a:lstStyle/>
          <a:p>
            <a:r>
              <a:rPr lang="en-US" i="1"/>
              <a:t>weil</a:t>
            </a:r>
            <a:r>
              <a:rPr lang="en-US"/>
              <a:t>: Von der Subjunktion zum Diskursmarker</a:t>
            </a:r>
          </a:p>
        </p:txBody>
      </p:sp>
      <p:sp>
        <p:nvSpPr>
          <p:cNvPr id="3" name="Content Placeholder 2">
            <a:extLst>
              <a:ext uri="{FF2B5EF4-FFF2-40B4-BE49-F238E27FC236}">
                <a16:creationId xmlns:a16="http://schemas.microsoft.com/office/drawing/2014/main" id="{B6AD30BD-3312-1647-8AC2-6D0262398834}"/>
              </a:ext>
            </a:extLst>
          </p:cNvPr>
          <p:cNvSpPr>
            <a:spLocks noGrp="1"/>
          </p:cNvSpPr>
          <p:nvPr>
            <p:ph idx="1"/>
          </p:nvPr>
        </p:nvSpPr>
        <p:spPr/>
        <p:txBody>
          <a:bodyPr/>
          <a:lstStyle/>
          <a:p>
            <a:r>
              <a:rPr lang="en-US"/>
              <a:t>mit dem Aufkommen starker pragmatischer Lesarten wird </a:t>
            </a:r>
            <a:r>
              <a:rPr lang="en-US" i="1"/>
              <a:t>weil </a:t>
            </a:r>
            <a:r>
              <a:rPr lang="en-US"/>
              <a:t>ebenfalls “subjektiver”</a:t>
            </a:r>
          </a:p>
          <a:p>
            <a:r>
              <a:rPr lang="en-US"/>
              <a:t>die begründende Funktion bleibt (zunächst) erhalten, liegt aber nun auf einer anderen Ebene:</a:t>
            </a:r>
          </a:p>
          <a:p>
            <a:pPr lvl="1"/>
            <a:r>
              <a:rPr lang="en-US"/>
              <a:t>epistemisches </a:t>
            </a:r>
            <a:r>
              <a:rPr lang="en-US" i="1"/>
              <a:t>weil</a:t>
            </a:r>
          </a:p>
          <a:p>
            <a:pPr lvl="1"/>
            <a:r>
              <a:rPr lang="en-US"/>
              <a:t>sprechaktqualifizierendes </a:t>
            </a:r>
            <a:r>
              <a:rPr lang="en-US" i="1"/>
              <a:t>weil</a:t>
            </a:r>
            <a:endParaRPr lang="en-US"/>
          </a:p>
          <a:p>
            <a:endParaRPr lang="en-US"/>
          </a:p>
        </p:txBody>
      </p:sp>
      <p:pic>
        <p:nvPicPr>
          <p:cNvPr id="1025" name="Picture 1" descr="menu_icon_small">
            <a:extLst>
              <a:ext uri="{FF2B5EF4-FFF2-40B4-BE49-F238E27FC236}">
                <a16:creationId xmlns:a16="http://schemas.microsoft.com/office/drawing/2014/main" id="{057238EC-CE10-3F4D-80BF-E3022ECAD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67" y="0"/>
            <a:ext cx="85831" cy="858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nu_icon_small">
            <a:extLst>
              <a:ext uri="{FF2B5EF4-FFF2-40B4-BE49-F238E27FC236}">
                <a16:creationId xmlns:a16="http://schemas.microsoft.com/office/drawing/2014/main" id="{C1865E0D-0F84-A940-863A-05A567EF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67" y="0"/>
            <a:ext cx="85831" cy="858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enu_icon_small">
            <a:extLst>
              <a:ext uri="{FF2B5EF4-FFF2-40B4-BE49-F238E27FC236}">
                <a16:creationId xmlns:a16="http://schemas.microsoft.com/office/drawing/2014/main" id="{DB030E83-BDF5-C942-9158-E663D0A08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767" y="0"/>
            <a:ext cx="85831" cy="8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18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Beispiel aus DGD</a:t>
            </a:r>
          </a:p>
        </p:txBody>
      </p:sp>
      <p:graphicFrame>
        <p:nvGraphicFramePr>
          <p:cNvPr id="4" name="Inhaltsplatzhalter 3"/>
          <p:cNvGraphicFramePr>
            <a:graphicFrameLocks noGrp="1"/>
          </p:cNvGraphicFramePr>
          <p:nvPr>
            <p:ph idx="1"/>
          </p:nvPr>
        </p:nvGraphicFramePr>
        <p:xfrm>
          <a:off x="1482090" y="1493472"/>
          <a:ext cx="6179821" cy="1958373"/>
        </p:xfrm>
        <a:graphic>
          <a:graphicData uri="http://schemas.openxmlformats.org/drawingml/2006/table">
            <a:tbl>
              <a:tblPr firstRow="1" bandRow="1">
                <a:tableStyleId>{2D5ABB26-0587-4C30-8999-92F81FD0307C}</a:tableStyleId>
              </a:tblPr>
              <a:tblGrid>
                <a:gridCol w="656640">
                  <a:extLst>
                    <a:ext uri="{9D8B030D-6E8A-4147-A177-3AD203B41FA5}">
                      <a16:colId xmlns:a16="http://schemas.microsoft.com/office/drawing/2014/main" val="2098074508"/>
                    </a:ext>
                  </a:extLst>
                </a:gridCol>
                <a:gridCol w="378509">
                  <a:extLst>
                    <a:ext uri="{9D8B030D-6E8A-4147-A177-3AD203B41FA5}">
                      <a16:colId xmlns:a16="http://schemas.microsoft.com/office/drawing/2014/main" val="2019567206"/>
                    </a:ext>
                  </a:extLst>
                </a:gridCol>
                <a:gridCol w="5144672">
                  <a:extLst>
                    <a:ext uri="{9D8B030D-6E8A-4147-A177-3AD203B41FA5}">
                      <a16:colId xmlns:a16="http://schemas.microsoft.com/office/drawing/2014/main" val="123700708"/>
                    </a:ext>
                  </a:extLst>
                </a:gridCol>
              </a:tblGrid>
              <a:tr h="281811">
                <a:tc>
                  <a:txBody>
                    <a:bodyPr/>
                    <a:lstStyle/>
                    <a:p>
                      <a:pPr algn="l" fontAlgn="b"/>
                      <a:r>
                        <a:rPr lang="de-DE" sz="1800" u="none" strike="noStrike">
                          <a:effectLst/>
                          <a:latin typeface="Courier"/>
                        </a:rPr>
                        <a:t>179</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SK</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des is ne verarschung</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146675615"/>
                  </a:ext>
                </a:extLst>
              </a:tr>
              <a:tr h="281811">
                <a:tc>
                  <a:txBody>
                    <a:bodyPr/>
                    <a:lstStyle/>
                    <a:p>
                      <a:pPr algn="l" fontAlgn="b"/>
                      <a:r>
                        <a:rPr lang="de-DE" sz="1800" u="none" strike="noStrike">
                          <a:effectLst/>
                          <a:latin typeface="Courier"/>
                        </a:rPr>
                        <a:t>180</a:t>
                      </a:r>
                      <a:endParaRPr lang="de-DE" sz="1800" b="0" i="0" u="none" strike="noStrike">
                        <a:solidFill>
                          <a:srgbClr val="000000"/>
                        </a:solidFill>
                        <a:effectLst/>
                        <a:latin typeface="Courier"/>
                      </a:endParaRPr>
                    </a:p>
                  </a:txBody>
                  <a:tcPr marL="7153" marR="7153" marT="7153" marB="0"/>
                </a:tc>
                <a:tc>
                  <a:txBody>
                    <a:bodyPr/>
                    <a:lstStyle/>
                    <a:p>
                      <a:pPr algn="l" fontAlgn="b"/>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-0.37</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1155831961"/>
                  </a:ext>
                </a:extLst>
              </a:tr>
              <a:tr h="281811">
                <a:tc>
                  <a:txBody>
                    <a:bodyPr/>
                    <a:lstStyle/>
                    <a:p>
                      <a:pPr algn="l" fontAlgn="b"/>
                      <a:r>
                        <a:rPr lang="de-DE" sz="1800" u="none" strike="noStrike">
                          <a:effectLst/>
                          <a:latin typeface="Courier"/>
                        </a:rPr>
                        <a:t>181</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VK</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na na [na]</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2463408576"/>
                  </a:ext>
                </a:extLst>
              </a:tr>
              <a:tr h="831129">
                <a:tc>
                  <a:txBody>
                    <a:bodyPr/>
                    <a:lstStyle/>
                    <a:p>
                      <a:pPr algn="l" fontAlgn="b"/>
                      <a:r>
                        <a:rPr lang="de-DE" sz="1800" u="none" strike="noStrike">
                          <a:effectLst/>
                          <a:latin typeface="Courier"/>
                        </a:rPr>
                        <a:t>182</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SK</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a:t>
                      </a:r>
                      <a:r>
                        <a:rPr lang="de-DE" sz="1800" b="1" u="none" strike="noStrike">
                          <a:effectLst/>
                          <a:latin typeface="Courier"/>
                        </a:rPr>
                        <a:t>weil</a:t>
                      </a:r>
                      <a:r>
                        <a:rPr lang="de-DE" sz="1800" u="none" strike="noStrike">
                          <a:effectLst/>
                          <a:latin typeface="Courier"/>
                        </a:rPr>
                        <a:t> h]ier gibt_s auch °h und da gibt_s viel weniger miete und da kostet auch ein haus °h hundert</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3905557182"/>
                  </a:ext>
                </a:extLst>
              </a:tr>
              <a:tr h="281811">
                <a:tc>
                  <a:txBody>
                    <a:bodyPr/>
                    <a:lstStyle/>
                    <a:p>
                      <a:pPr algn="l" fontAlgn="b"/>
                      <a:r>
                        <a:rPr lang="de-DE" sz="1800" u="none" strike="noStrike">
                          <a:effectLst/>
                          <a:latin typeface="Courier"/>
                        </a:rPr>
                        <a:t>184</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VK</a:t>
                      </a:r>
                      <a:endParaRPr lang="de-DE" sz="1800" b="0" i="0" u="none" strike="noStrike">
                        <a:solidFill>
                          <a:srgbClr val="000000"/>
                        </a:solidFill>
                        <a:effectLst/>
                        <a:latin typeface="Courier"/>
                      </a:endParaRPr>
                    </a:p>
                  </a:txBody>
                  <a:tcPr marL="7153" marR="7153" marT="7153" marB="0"/>
                </a:tc>
                <a:tc>
                  <a:txBody>
                    <a:bodyPr/>
                    <a:lstStyle/>
                    <a:p>
                      <a:pPr algn="l" fontAlgn="b"/>
                      <a:r>
                        <a:rPr lang="de-DE" sz="1800" u="none" strike="noStrike">
                          <a:effectLst/>
                          <a:latin typeface="Courier"/>
                        </a:rPr>
                        <a:t>wieso wie viel miete gibt_s denn hier</a:t>
                      </a:r>
                      <a:endParaRPr lang="de-DE" sz="1800" b="0" i="0" u="none" strike="noStrike">
                        <a:solidFill>
                          <a:srgbClr val="000000"/>
                        </a:solidFill>
                        <a:effectLst/>
                        <a:latin typeface="Courier"/>
                      </a:endParaRPr>
                    </a:p>
                  </a:txBody>
                  <a:tcPr marL="7153" marR="7153" marT="7153" marB="0"/>
                </a:tc>
                <a:extLst>
                  <a:ext uri="{0D108BD9-81ED-4DB2-BD59-A6C34878D82A}">
                    <a16:rowId xmlns:a16="http://schemas.microsoft.com/office/drawing/2014/main" val="1866664949"/>
                  </a:ext>
                </a:extLst>
              </a:tr>
            </a:tbl>
          </a:graphicData>
        </a:graphic>
      </p:graphicFrame>
      <p:sp>
        <p:nvSpPr>
          <p:cNvPr id="5" name="Textfeld 4"/>
          <p:cNvSpPr txBox="1"/>
          <p:nvPr/>
        </p:nvSpPr>
        <p:spPr>
          <a:xfrm>
            <a:off x="5815672" y="4575614"/>
            <a:ext cx="2973997" cy="248401"/>
          </a:xfrm>
          <a:prstGeom prst="rect">
            <a:avLst/>
          </a:prstGeom>
          <a:noFill/>
        </p:spPr>
        <p:txBody>
          <a:bodyPr wrap="square" rtlCol="0">
            <a:spAutoFit/>
          </a:bodyPr>
          <a:lstStyle/>
          <a:p>
            <a:r>
              <a:rPr lang="de-DE" sz="1014"/>
              <a:t>FOLK_E_00011_SE_01 </a:t>
            </a:r>
          </a:p>
        </p:txBody>
      </p:sp>
      <p:pic>
        <p:nvPicPr>
          <p:cNvPr id="6" name="weil_Monopol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97125" y="3880776"/>
            <a:ext cx="457764" cy="457764"/>
          </a:xfrm>
          <a:prstGeom prst="rect">
            <a:avLst/>
          </a:prstGeom>
        </p:spPr>
      </p:pic>
    </p:spTree>
    <p:extLst>
      <p:ext uri="{BB962C8B-B14F-4D97-AF65-F5344CB8AC3E}">
        <p14:creationId xmlns:p14="http://schemas.microsoft.com/office/powerpoint/2010/main" val="834001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26594" y="394411"/>
            <a:ext cx="6826772" cy="452322"/>
          </a:xfrm>
        </p:spPr>
        <p:txBody>
          <a:bodyPr/>
          <a:lstStyle/>
          <a:p>
            <a:r>
              <a:rPr lang="de-DE"/>
              <a:t>Grammatikalisierung oder Pragmatikalisierung?</a:t>
            </a:r>
          </a:p>
        </p:txBody>
      </p:sp>
      <p:sp>
        <p:nvSpPr>
          <p:cNvPr id="3" name="Inhaltsplatzhalter 2"/>
          <p:cNvSpPr>
            <a:spLocks noGrp="1"/>
          </p:cNvSpPr>
          <p:nvPr>
            <p:ph idx="1"/>
          </p:nvPr>
        </p:nvSpPr>
        <p:spPr/>
        <p:txBody>
          <a:bodyPr/>
          <a:lstStyle/>
          <a:p>
            <a:r>
              <a:rPr lang="de-DE"/>
              <a:t>eigentlich entsteht hier keine neue „Grammatik“ im engeren Sinn</a:t>
            </a:r>
          </a:p>
          <a:p>
            <a:r>
              <a:rPr lang="de-DE"/>
              <a:t>Einige AutorInnen schlagen daher den Begriff der </a:t>
            </a:r>
            <a:r>
              <a:rPr lang="de-DE" b="1"/>
              <a:t>Pragmatikalisierung </a:t>
            </a:r>
            <a:r>
              <a:rPr lang="de-DE"/>
              <a:t>vor, d.h. Übergang von Einheiten aus Lexik/Grammatik in die Pragmatik (vgl. Diewald 2011, Kranich 2015).</a:t>
            </a:r>
          </a:p>
        </p:txBody>
      </p:sp>
    </p:spTree>
    <p:extLst>
      <p:ext uri="{BB962C8B-B14F-4D97-AF65-F5344CB8AC3E}">
        <p14:creationId xmlns:p14="http://schemas.microsoft.com/office/powerpoint/2010/main" val="794372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195A-9CE4-9747-907C-A039063D3A6C}"/>
              </a:ext>
            </a:extLst>
          </p:cNvPr>
          <p:cNvSpPr>
            <a:spLocks noGrp="1"/>
          </p:cNvSpPr>
          <p:nvPr>
            <p:ph type="title"/>
          </p:nvPr>
        </p:nvSpPr>
        <p:spPr/>
        <p:txBody>
          <a:bodyPr/>
          <a:lstStyle/>
          <a:p>
            <a:r>
              <a:rPr lang="en-US"/>
              <a:t>Fazit</a:t>
            </a:r>
          </a:p>
        </p:txBody>
      </p:sp>
      <p:sp>
        <p:nvSpPr>
          <p:cNvPr id="3" name="Content Placeholder 2">
            <a:extLst>
              <a:ext uri="{FF2B5EF4-FFF2-40B4-BE49-F238E27FC236}">
                <a16:creationId xmlns:a16="http://schemas.microsoft.com/office/drawing/2014/main" id="{7A974A53-93BF-134D-96AF-ACEDBAD19A4D}"/>
              </a:ext>
            </a:extLst>
          </p:cNvPr>
          <p:cNvSpPr>
            <a:spLocks noGrp="1"/>
          </p:cNvSpPr>
          <p:nvPr>
            <p:ph idx="1"/>
          </p:nvPr>
        </p:nvSpPr>
        <p:spPr/>
        <p:txBody>
          <a:bodyPr>
            <a:noAutofit/>
          </a:bodyPr>
          <a:lstStyle/>
          <a:p>
            <a:r>
              <a:rPr lang="en-US" sz="2103"/>
              <a:t>In Grammatikalisierungsprozessen spielt Pragmatik sehr häufig eine Rolle:</a:t>
            </a:r>
          </a:p>
          <a:p>
            <a:pPr lvl="1"/>
            <a:r>
              <a:rPr lang="en-US" sz="1802"/>
              <a:t>z.B. Konventionalisierung von Implikaturen: z.B. </a:t>
            </a:r>
            <a:r>
              <a:rPr lang="en-US" sz="1802" i="1"/>
              <a:t>sie bekommt den Kaffee gemahlen </a:t>
            </a:r>
            <a:r>
              <a:rPr lang="en-US" sz="1802"/>
              <a:t>+&gt; der Kaffee wird für sie gemahlen </a:t>
            </a:r>
            <a:r>
              <a:rPr lang="en-US" sz="1802">
                <a:sym typeface="Wingdings" pitchFamily="2" charset="2"/>
              </a:rPr>
              <a:t> Rezipientenpassiv: </a:t>
            </a:r>
            <a:r>
              <a:rPr lang="en-US" sz="1802" i="1">
                <a:sym typeface="Wingdings" pitchFamily="2" charset="2"/>
              </a:rPr>
              <a:t>sie bekommt die Zähne gezogen</a:t>
            </a:r>
          </a:p>
          <a:p>
            <a:r>
              <a:rPr lang="en-US" sz="2103">
                <a:sym typeface="Wingdings" pitchFamily="2" charset="2"/>
              </a:rPr>
              <a:t>zugleich gibt es Prozesse, in denen sprachliche Einheiten pragmatische Funktion annehmen</a:t>
            </a:r>
          </a:p>
          <a:p>
            <a:pPr lvl="1"/>
            <a:r>
              <a:rPr lang="en-US" sz="1802">
                <a:sym typeface="Wingdings" pitchFamily="2" charset="2"/>
              </a:rPr>
              <a:t>Diese werden teilweise als Subtyp von Grammatikalisierung behandelt, teilweise aber auch als eigene Prozesse (Pragmatikalisierung).</a:t>
            </a:r>
          </a:p>
          <a:p>
            <a:pPr lvl="1"/>
            <a:endParaRPr lang="en-US" sz="1802"/>
          </a:p>
        </p:txBody>
      </p:sp>
    </p:spTree>
    <p:extLst>
      <p:ext uri="{BB962C8B-B14F-4D97-AF65-F5344CB8AC3E}">
        <p14:creationId xmlns:p14="http://schemas.microsoft.com/office/powerpoint/2010/main" val="3512533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9D64-8C88-8546-9D3D-71313E7C241A}"/>
              </a:ext>
            </a:extLst>
          </p:cNvPr>
          <p:cNvSpPr>
            <a:spLocks noGrp="1"/>
          </p:cNvSpPr>
          <p:nvPr>
            <p:ph type="title"/>
          </p:nvPr>
        </p:nvSpPr>
        <p:spPr/>
        <p:txBody>
          <a:bodyPr/>
          <a:lstStyle/>
          <a:p>
            <a:r>
              <a:rPr lang="en-DE"/>
              <a:t>Literatur</a:t>
            </a:r>
          </a:p>
        </p:txBody>
      </p:sp>
      <p:sp>
        <p:nvSpPr>
          <p:cNvPr id="3" name="Content Placeholder 2">
            <a:extLst>
              <a:ext uri="{FF2B5EF4-FFF2-40B4-BE49-F238E27FC236}">
                <a16:creationId xmlns:a16="http://schemas.microsoft.com/office/drawing/2014/main" id="{409A4D69-A26D-2845-A872-1B17E04ED694}"/>
              </a:ext>
            </a:extLst>
          </p:cNvPr>
          <p:cNvSpPr>
            <a:spLocks noGrp="1"/>
          </p:cNvSpPr>
          <p:nvPr>
            <p:ph idx="1"/>
          </p:nvPr>
        </p:nvSpPr>
        <p:spPr>
          <a:xfrm>
            <a:off x="521522" y="1152241"/>
            <a:ext cx="8100956" cy="3423465"/>
          </a:xfrm>
        </p:spPr>
        <p:txBody>
          <a:bodyPr/>
          <a:lstStyle/>
          <a:p>
            <a:r>
              <a:rPr lang="en-GB" sz="1200">
                <a:effectLst/>
              </a:rPr>
              <a:t>Auer, Peter &amp; Susanne Günthner. 2005. Die Entstehung von Diskursmarkern im Deutschen. Ein Fall von Grammatikalisierung? In Torsten Leuschner, Tanja Mortelmans &amp; Sarah Groodt (eds.), </a:t>
            </a:r>
            <a:r>
              <a:rPr lang="en-GB" sz="1200" i="1">
                <a:effectLst/>
              </a:rPr>
              <a:t>Grammatikalisierung im Deutschen</a:t>
            </a:r>
            <a:r>
              <a:rPr lang="en-GB" sz="1200">
                <a:effectLst/>
              </a:rPr>
              <a:t>, 335–362. (Linguistik - Impulse Und Tendenzen 9). Berlin, New York: De Gruyter.</a:t>
            </a:r>
          </a:p>
          <a:p>
            <a:r>
              <a:rPr lang="en-GB" sz="1200">
                <a:effectLst/>
              </a:rPr>
              <a:t>Brown, Penelope &amp; Stephen C. Levinson. 1987. </a:t>
            </a:r>
            <a:r>
              <a:rPr lang="en-GB" sz="1200" i="1">
                <a:effectLst/>
              </a:rPr>
              <a:t>Politeness. Some universals in language usage</a:t>
            </a:r>
            <a:r>
              <a:rPr lang="en-GB" sz="1200">
                <a:effectLst/>
              </a:rPr>
              <a:t>. Cambridge: Cambridge University Press.</a:t>
            </a:r>
          </a:p>
          <a:p>
            <a:r>
              <a:rPr lang="en-GB" sz="1200">
                <a:effectLst/>
              </a:rPr>
              <a:t>Diewald, Gabriele. 2011. Pragmaticalization (Defined) as Grammaticalization of Discourse Functions. </a:t>
            </a:r>
            <a:r>
              <a:rPr lang="en-GB" sz="1200" i="1">
                <a:effectLst/>
              </a:rPr>
              <a:t>Linguistics</a:t>
            </a:r>
            <a:r>
              <a:rPr lang="en-GB" sz="1200">
                <a:effectLst/>
              </a:rPr>
              <a:t> 49(2). 365–390.</a:t>
            </a:r>
          </a:p>
          <a:p>
            <a:r>
              <a:rPr lang="en-GB" sz="1200">
                <a:effectLst/>
              </a:rPr>
              <a:t>Hartmann, Stefan. 2018. </a:t>
            </a:r>
            <a:r>
              <a:rPr lang="en-GB" sz="1200" i="1">
                <a:effectLst/>
              </a:rPr>
              <a:t>Deutsche Sprachgeschichte. Grundzüge und Methoden</a:t>
            </a:r>
            <a:r>
              <a:rPr lang="en-GB" sz="1200">
                <a:effectLst/>
              </a:rPr>
              <a:t>. Tübingen: Francke.</a:t>
            </a:r>
          </a:p>
          <a:p>
            <a:r>
              <a:rPr lang="en-GB" sz="1200">
                <a:effectLst/>
              </a:rPr>
              <a:t>Keller, Rudi &amp; Ilja Kirschbaum. 2000. Bedeutungswandel. </a:t>
            </a:r>
            <a:r>
              <a:rPr lang="en-GB" sz="1200" i="1">
                <a:effectLst/>
              </a:rPr>
              <a:t>Der Deutschunterricht</a:t>
            </a:r>
            <a:r>
              <a:rPr lang="en-GB" sz="1200">
                <a:effectLst/>
              </a:rPr>
              <a:t> 3. 41–53.</a:t>
            </a:r>
          </a:p>
          <a:p>
            <a:r>
              <a:rPr lang="en-GB" sz="1200">
                <a:effectLst/>
              </a:rPr>
              <a:t>Kranich, Svenja. 2015. The impact of input and output domains: towards a function-based categorization of types of grammaticalization. </a:t>
            </a:r>
            <a:r>
              <a:rPr lang="en-GB" sz="1200" i="1">
                <a:effectLst/>
              </a:rPr>
              <a:t>Language Sciences</a:t>
            </a:r>
            <a:r>
              <a:rPr lang="en-GB" sz="1200">
                <a:effectLst/>
              </a:rPr>
              <a:t> 47. 172–187.</a:t>
            </a:r>
          </a:p>
          <a:p>
            <a:r>
              <a:rPr lang="en-GB" sz="1200">
                <a:effectLst/>
              </a:rPr>
              <a:t>Lehmann, Christian. 2015. </a:t>
            </a:r>
            <a:r>
              <a:rPr lang="en-GB" sz="1200" i="1">
                <a:effectLst/>
              </a:rPr>
              <a:t>Thoughts on Grammaticalization</a:t>
            </a:r>
            <a:r>
              <a:rPr lang="en-GB" sz="1200">
                <a:effectLst/>
              </a:rPr>
              <a:t>. 3rd ed. (Classics in Linguistics 1). Berlin: Language Science Press.</a:t>
            </a:r>
          </a:p>
          <a:p>
            <a:r>
              <a:rPr lang="en-GB" sz="1200">
                <a:effectLst/>
              </a:rPr>
              <a:t>Nübling, Damaris, Antje Dammel, Janet Duke &amp; Renata Szczepaniak. 2017. </a:t>
            </a:r>
            <a:r>
              <a:rPr lang="en-GB" sz="1200" i="1">
                <a:effectLst/>
              </a:rPr>
              <a:t>Historische Sprachwissenschaft des Deutschen: eine Einführung in die Prinzipien des Sprachwandels</a:t>
            </a:r>
            <a:r>
              <a:rPr lang="en-GB" sz="1200">
                <a:effectLst/>
              </a:rPr>
              <a:t>. 5th ed. Tübingen: Narr.</a:t>
            </a:r>
          </a:p>
          <a:p>
            <a:r>
              <a:rPr lang="en-GB" sz="1200">
                <a:effectLst/>
              </a:rPr>
              <a:t>Szczepaniak, Renata. 2011. </a:t>
            </a:r>
            <a:r>
              <a:rPr lang="en-GB" sz="1200" i="1">
                <a:effectLst/>
              </a:rPr>
              <a:t>Grammatikalisierung im Deutschen: Eine Einführung</a:t>
            </a:r>
            <a:r>
              <a:rPr lang="en-GB" sz="1200">
                <a:effectLst/>
              </a:rPr>
              <a:t>. 2nd ed. Tübingen: Narr.</a:t>
            </a:r>
          </a:p>
          <a:p>
            <a:r>
              <a:rPr lang="en-GB" sz="1200">
                <a:effectLst/>
              </a:rPr>
              <a:t>Simon, Horst J. 2003. </a:t>
            </a:r>
            <a:r>
              <a:rPr lang="en-GB" sz="1200" i="1">
                <a:effectLst/>
              </a:rPr>
              <a:t>Für eine grammatische Kategorie “Respekt” im Deutschen: Synchronie, Diachronie und Typologie der deutschen Anredepronomina</a:t>
            </a:r>
            <a:r>
              <a:rPr lang="en-GB" sz="1200">
                <a:effectLst/>
              </a:rPr>
              <a:t>. Tübingen: Niemeyer.</a:t>
            </a:r>
          </a:p>
          <a:p>
            <a:endParaRPr lang="en-DE" sz="1200"/>
          </a:p>
        </p:txBody>
      </p:sp>
      <p:sp>
        <p:nvSpPr>
          <p:cNvPr id="4" name="Footer Placeholder 3">
            <a:extLst>
              <a:ext uri="{FF2B5EF4-FFF2-40B4-BE49-F238E27FC236}">
                <a16:creationId xmlns:a16="http://schemas.microsoft.com/office/drawing/2014/main" id="{FB5234EC-35B7-B843-A7DE-C76742058A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21F63-806A-6B41-B09E-5796F3C2C4FA}"/>
              </a:ext>
            </a:extLst>
          </p:cNvPr>
          <p:cNvSpPr>
            <a:spLocks noGrp="1"/>
          </p:cNvSpPr>
          <p:nvPr>
            <p:ph type="sldNum" sz="quarter" idx="12"/>
          </p:nvPr>
        </p:nvSpPr>
        <p:spPr/>
        <p:txBody>
          <a:bodyPr/>
          <a:lstStyle/>
          <a:p>
            <a:fld id="{DE6CE4CA-966E-1A43-A2C9-5C3E08DE4200}" type="slidenum">
              <a:rPr lang="en-DE"/>
              <a:t>55</a:t>
            </a:fld>
            <a:endParaRPr lang="en-DE"/>
          </a:p>
        </p:txBody>
      </p:sp>
    </p:spTree>
    <p:extLst>
      <p:ext uri="{BB962C8B-B14F-4D97-AF65-F5344CB8AC3E}">
        <p14:creationId xmlns:p14="http://schemas.microsoft.com/office/powerpoint/2010/main" val="350648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35157E2-6959-4F0C-882A-90D00C20C0B6}"/>
              </a:ext>
            </a:extLst>
          </p:cNvPr>
          <p:cNvSpPr>
            <a:spLocks noGrp="1"/>
          </p:cNvSpPr>
          <p:nvPr>
            <p:ph type="title"/>
          </p:nvPr>
        </p:nvSpPr>
        <p:spPr/>
        <p:txBody>
          <a:bodyPr/>
          <a:lstStyle/>
          <a:p>
            <a:r>
              <a:rPr lang="de-DE" dirty="0" err="1"/>
              <a:t>Vielen Dank!</a:t>
            </a:r>
            <a:endParaRPr lang="de-DE" dirty="0"/>
          </a:p>
        </p:txBody>
      </p:sp>
      <p:sp>
        <p:nvSpPr>
          <p:cNvPr id="2" name="Fußzeilenplatzhalter 1">
            <a:extLst>
              <a:ext uri="{FF2B5EF4-FFF2-40B4-BE49-F238E27FC236}">
                <a16:creationId xmlns:a16="http://schemas.microsoft.com/office/drawing/2014/main" id="{3C79543D-FBC3-4538-B1A9-DCB3D8F5B090}"/>
              </a:ext>
            </a:extLst>
          </p:cNvPr>
          <p:cNvSpPr>
            <a:spLocks noGrp="1"/>
          </p:cNvSpPr>
          <p:nvPr>
            <p:ph type="ftr" sz="quarter" idx="11"/>
          </p:nvPr>
        </p:nvSpPr>
        <p:spPr/>
        <p:txBody>
          <a:bodyPr/>
          <a:lstStyle/>
          <a:p>
            <a:endParaRPr lang="de-DE"/>
          </a:p>
        </p:txBody>
      </p:sp>
      <p:sp>
        <p:nvSpPr>
          <p:cNvPr id="3" name="Foliennummernplatzhalter 2">
            <a:extLst>
              <a:ext uri="{FF2B5EF4-FFF2-40B4-BE49-F238E27FC236}">
                <a16:creationId xmlns:a16="http://schemas.microsoft.com/office/drawing/2014/main" id="{14A0E295-A48E-4D32-8C1D-C5879FB3F336}"/>
              </a:ext>
            </a:extLst>
          </p:cNvPr>
          <p:cNvSpPr>
            <a:spLocks noGrp="1"/>
          </p:cNvSpPr>
          <p:nvPr>
            <p:ph type="sldNum" sz="quarter" idx="12"/>
          </p:nvPr>
        </p:nvSpPr>
        <p:spPr/>
        <p:txBody>
          <a:bodyPr/>
          <a:lstStyle/>
          <a:p>
            <a:fld id="{9D195BCC-3514-4B1B-9C18-24F3D67EC549}" type="slidenum">
              <a:rPr lang="de-DE" smtClean="0"/>
              <a:pPr/>
              <a:t>56</a:t>
            </a:fld>
            <a:endParaRPr lang="de-DE"/>
          </a:p>
        </p:txBody>
      </p:sp>
    </p:spTree>
    <p:extLst>
      <p:ext uri="{BB962C8B-B14F-4D97-AF65-F5344CB8AC3E}">
        <p14:creationId xmlns:p14="http://schemas.microsoft.com/office/powerpoint/2010/main" val="96653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FE34-A290-8947-88B2-7F4073B1B191}"/>
              </a:ext>
            </a:extLst>
          </p:cNvPr>
          <p:cNvSpPr>
            <a:spLocks noGrp="1"/>
          </p:cNvSpPr>
          <p:nvPr>
            <p:ph type="title"/>
          </p:nvPr>
        </p:nvSpPr>
        <p:spPr/>
        <p:txBody>
          <a:bodyPr/>
          <a:lstStyle/>
          <a:p>
            <a:r>
              <a:rPr lang="en-US"/>
              <a:t>Form und Bedeutung</a:t>
            </a:r>
          </a:p>
        </p:txBody>
      </p:sp>
      <p:sp>
        <p:nvSpPr>
          <p:cNvPr id="3" name="Footer Placeholder 2">
            <a:extLst>
              <a:ext uri="{FF2B5EF4-FFF2-40B4-BE49-F238E27FC236}">
                <a16:creationId xmlns:a16="http://schemas.microsoft.com/office/drawing/2014/main" id="{56F8E1C2-968A-E94D-BBB0-1C339C0D56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53D3BCC-2AB3-774C-B2DF-FB1A6BDF709B}"/>
              </a:ext>
            </a:extLst>
          </p:cNvPr>
          <p:cNvSpPr>
            <a:spLocks noGrp="1"/>
          </p:cNvSpPr>
          <p:nvPr>
            <p:ph type="sldNum" sz="quarter" idx="12"/>
          </p:nvPr>
        </p:nvSpPr>
        <p:spPr/>
        <p:txBody>
          <a:bodyPr/>
          <a:lstStyle/>
          <a:p>
            <a:fld id="{9D195BCC-3514-4B1B-9C18-24F3D67EC549}" type="slidenum">
              <a:rPr lang="de-DE" smtClean="0"/>
              <a:t>6</a:t>
            </a:fld>
            <a:endParaRPr lang="de-DE" dirty="0"/>
          </a:p>
        </p:txBody>
      </p:sp>
      <p:sp>
        <p:nvSpPr>
          <p:cNvPr id="5" name="Text Placeholder 4">
            <a:extLst>
              <a:ext uri="{FF2B5EF4-FFF2-40B4-BE49-F238E27FC236}">
                <a16:creationId xmlns:a16="http://schemas.microsoft.com/office/drawing/2014/main" id="{732E6662-6C7C-5540-BD20-1588E9D149E0}"/>
              </a:ext>
            </a:extLst>
          </p:cNvPr>
          <p:cNvSpPr>
            <a:spLocks noGrp="1"/>
          </p:cNvSpPr>
          <p:nvPr>
            <p:ph type="body" sz="quarter" idx="13"/>
          </p:nvPr>
        </p:nvSpPr>
        <p:spPr/>
        <p:txBody>
          <a:bodyPr/>
          <a:lstStyle/>
          <a:p>
            <a:endParaRPr lang="en-US"/>
          </a:p>
        </p:txBody>
      </p:sp>
      <p:pic>
        <p:nvPicPr>
          <p:cNvPr id="3074" name="Picture 2" descr="America, Coin, Currency, Money, Quarter, Us, Usa">
            <a:extLst>
              <a:ext uri="{FF2B5EF4-FFF2-40B4-BE49-F238E27FC236}">
                <a16:creationId xmlns:a16="http://schemas.microsoft.com/office/drawing/2014/main" id="{7BAE8938-3DF9-8C4B-8EA0-78E3EF00A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278781"/>
            <a:ext cx="3343819" cy="33438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C73D55-1B41-0D41-87C6-BCA0A09E2678}"/>
              </a:ext>
            </a:extLst>
          </p:cNvPr>
          <p:cNvSpPr txBox="1"/>
          <p:nvPr/>
        </p:nvSpPr>
        <p:spPr>
          <a:xfrm rot="985320">
            <a:off x="5047028" y="1432959"/>
            <a:ext cx="3672408" cy="3770263"/>
          </a:xfrm>
          <a:prstGeom prst="rect">
            <a:avLst/>
          </a:prstGeom>
          <a:noFill/>
        </p:spPr>
        <p:txBody>
          <a:bodyPr wrap="square" rtlCol="0">
            <a:spAutoFit/>
          </a:bodyPr>
          <a:lstStyle/>
          <a:p>
            <a:pPr algn="l"/>
            <a:r>
              <a:rPr lang="en-US" sz="23900" dirty="0" err="1">
                <a:solidFill>
                  <a:srgbClr val="C00000"/>
                </a:solidFill>
                <a:latin typeface="Bradley Hand" pitchFamily="2" charset="77"/>
              </a:rPr>
              <a:t>?</a:t>
            </a:r>
            <a:endParaRPr lang="en-US" sz="2000" dirty="0" err="1">
              <a:solidFill>
                <a:srgbClr val="C00000"/>
              </a:solidFill>
              <a:latin typeface="Bradley Hand" pitchFamily="2" charset="77"/>
            </a:endParaRPr>
          </a:p>
        </p:txBody>
      </p:sp>
    </p:spTree>
    <p:extLst>
      <p:ext uri="{BB962C8B-B14F-4D97-AF65-F5344CB8AC3E}">
        <p14:creationId xmlns:p14="http://schemas.microsoft.com/office/powerpoint/2010/main" val="67141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8F60-7428-504F-B3D1-DCC7840768B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9869119-07F1-444D-BF81-F5218041DE2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C183713-DBA5-0D41-B87F-B12A59C5CCE6}"/>
              </a:ext>
            </a:extLst>
          </p:cNvPr>
          <p:cNvSpPr>
            <a:spLocks noGrp="1"/>
          </p:cNvSpPr>
          <p:nvPr>
            <p:ph type="sldNum" sz="quarter" idx="12"/>
          </p:nvPr>
        </p:nvSpPr>
        <p:spPr/>
        <p:txBody>
          <a:bodyPr/>
          <a:lstStyle/>
          <a:p>
            <a:fld id="{9D195BCC-3514-4B1B-9C18-24F3D67EC549}" type="slidenum">
              <a:rPr lang="de-DE" smtClean="0"/>
              <a:t>7</a:t>
            </a:fld>
            <a:endParaRPr lang="de-DE" dirty="0"/>
          </a:p>
        </p:txBody>
      </p:sp>
      <p:pic>
        <p:nvPicPr>
          <p:cNvPr id="2050" name="Picture 2" descr="Silhouette, Marketing, Megaphone, Woman, Screaming">
            <a:extLst>
              <a:ext uri="{FF2B5EF4-FFF2-40B4-BE49-F238E27FC236}">
                <a16:creationId xmlns:a16="http://schemas.microsoft.com/office/drawing/2014/main" id="{5C865D0D-C883-F945-9B78-122FD608C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010" y="1248128"/>
            <a:ext cx="3617722" cy="3727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und, Listening, Man, Ear, Hearing, Music">
            <a:extLst>
              <a:ext uri="{FF2B5EF4-FFF2-40B4-BE49-F238E27FC236}">
                <a16:creationId xmlns:a16="http://schemas.microsoft.com/office/drawing/2014/main" id="{908FFA36-B5A2-AD41-B00E-67B28332C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7712" y="1656739"/>
            <a:ext cx="5006776" cy="2910228"/>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FB0E172C-E5C3-E441-89BD-58888115D481}"/>
              </a:ext>
            </a:extLst>
          </p:cNvPr>
          <p:cNvSpPr/>
          <p:nvPr/>
        </p:nvSpPr>
        <p:spPr>
          <a:xfrm>
            <a:off x="1475656" y="834966"/>
            <a:ext cx="6624736" cy="1523935"/>
          </a:xfrm>
          <a:prstGeom prst="arc">
            <a:avLst>
              <a:gd name="adj1" fmla="val 10350394"/>
              <a:gd name="adj2" fmla="val 381544"/>
            </a:avLst>
          </a:prstGeom>
          <a:ln w="5715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0DBB36BF-C465-0C49-9464-E427C2DF0C11}"/>
              </a:ext>
            </a:extLst>
          </p:cNvPr>
          <p:cNvSpPr/>
          <p:nvPr/>
        </p:nvSpPr>
        <p:spPr>
          <a:xfrm flipV="1">
            <a:off x="1403648" y="3439021"/>
            <a:ext cx="5760640" cy="1523935"/>
          </a:xfrm>
          <a:prstGeom prst="arc">
            <a:avLst>
              <a:gd name="adj1" fmla="val 10350394"/>
              <a:gd name="adj2" fmla="val 381544"/>
            </a:avLst>
          </a:prstGeom>
          <a:ln w="57150">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E4AA625-8801-AA4E-8AA6-845AF7135230}"/>
              </a:ext>
            </a:extLst>
          </p:cNvPr>
          <p:cNvSpPr txBox="1"/>
          <p:nvPr/>
        </p:nvSpPr>
        <p:spPr>
          <a:xfrm>
            <a:off x="3635896" y="1496546"/>
            <a:ext cx="2630460" cy="646331"/>
          </a:xfrm>
          <a:prstGeom prst="rect">
            <a:avLst/>
          </a:prstGeom>
          <a:noFill/>
        </p:spPr>
        <p:txBody>
          <a:bodyPr wrap="square" rtlCol="0">
            <a:spAutoFit/>
          </a:bodyPr>
          <a:lstStyle/>
          <a:p>
            <a:pPr algn="l"/>
            <a:r>
              <a:rPr lang="en-US" sz="3600" b="1" dirty="0" err="1">
                <a:solidFill>
                  <a:schemeClr val="tx2">
                    <a:lumMod val="75000"/>
                  </a:schemeClr>
                </a:solidFill>
                <a:latin typeface="Ink Free" panose="03080402000500000000" pitchFamily="66" charset="0"/>
              </a:rPr>
              <a:t>Bank</a:t>
            </a:r>
          </a:p>
        </p:txBody>
      </p:sp>
      <p:sp>
        <p:nvSpPr>
          <p:cNvPr id="8" name="Cloud Callout 7">
            <a:extLst>
              <a:ext uri="{FF2B5EF4-FFF2-40B4-BE49-F238E27FC236}">
                <a16:creationId xmlns:a16="http://schemas.microsoft.com/office/drawing/2014/main" id="{90D2C4F1-4FE4-B246-A676-46F5B60EF4D0}"/>
              </a:ext>
            </a:extLst>
          </p:cNvPr>
          <p:cNvSpPr/>
          <p:nvPr/>
        </p:nvSpPr>
        <p:spPr>
          <a:xfrm>
            <a:off x="1216383" y="166862"/>
            <a:ext cx="2091290" cy="1687983"/>
          </a:xfrm>
          <a:prstGeom prst="cloudCallout">
            <a:avLst>
              <a:gd name="adj1" fmla="val -73364"/>
              <a:gd name="adj2" fmla="val 62112"/>
            </a:avLst>
          </a:prstGeom>
          <a:solidFill>
            <a:schemeClr val="tx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58" name="Picture 10" descr="Bench, Park, Brown, Wooden, Seat, Outdoors, Sitting">
            <a:extLst>
              <a:ext uri="{FF2B5EF4-FFF2-40B4-BE49-F238E27FC236}">
                <a16:creationId xmlns:a16="http://schemas.microsoft.com/office/drawing/2014/main" id="{66675EB3-FD1D-3449-9E17-4F8D62D30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389" y="558701"/>
            <a:ext cx="1771451" cy="981679"/>
          </a:xfrm>
          <a:prstGeom prst="rect">
            <a:avLst/>
          </a:prstGeom>
          <a:noFill/>
          <a:extLst>
            <a:ext uri="{909E8E84-426E-40DD-AFC4-6F175D3DCCD1}">
              <a14:hiddenFill xmlns:a14="http://schemas.microsoft.com/office/drawing/2010/main">
                <a:solidFill>
                  <a:srgbClr val="FFFFFF"/>
                </a:solidFill>
              </a14:hiddenFill>
            </a:ext>
          </a:extLst>
        </p:spPr>
      </p:pic>
      <p:sp>
        <p:nvSpPr>
          <p:cNvPr id="15" name="Cloud Callout 14">
            <a:extLst>
              <a:ext uri="{FF2B5EF4-FFF2-40B4-BE49-F238E27FC236}">
                <a16:creationId xmlns:a16="http://schemas.microsoft.com/office/drawing/2014/main" id="{8B482F13-E08D-2B4B-A200-AF37DCE38197}"/>
              </a:ext>
            </a:extLst>
          </p:cNvPr>
          <p:cNvSpPr/>
          <p:nvPr/>
        </p:nvSpPr>
        <p:spPr>
          <a:xfrm flipH="1">
            <a:off x="3715528" y="166862"/>
            <a:ext cx="2630458" cy="1687983"/>
          </a:xfrm>
          <a:prstGeom prst="cloudCallout">
            <a:avLst>
              <a:gd name="adj1" fmla="val -80101"/>
              <a:gd name="adj2" fmla="val 49365"/>
            </a:avLst>
          </a:prstGeom>
          <a:solidFill>
            <a:schemeClr val="tx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54" name="Picture 6" descr="Money, Coin, Cash, Finance, Currency, Investment">
            <a:extLst>
              <a:ext uri="{FF2B5EF4-FFF2-40B4-BE49-F238E27FC236}">
                <a16:creationId xmlns:a16="http://schemas.microsoft.com/office/drawing/2014/main" id="{DA6C8653-4368-E241-AD87-326A844AF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521" y="477806"/>
            <a:ext cx="1338595" cy="100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3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p:bldP spid="8"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A8F8-0D2C-AF4A-846E-D395D1B585C7}"/>
              </a:ext>
            </a:extLst>
          </p:cNvPr>
          <p:cNvSpPr>
            <a:spLocks noGrp="1"/>
          </p:cNvSpPr>
          <p:nvPr>
            <p:ph type="title"/>
          </p:nvPr>
        </p:nvSpPr>
        <p:spPr/>
        <p:txBody>
          <a:bodyPr/>
          <a:lstStyle/>
          <a:p>
            <a:r>
              <a:rPr lang="en-US"/>
              <a:t>Flüsterpost</a:t>
            </a:r>
          </a:p>
        </p:txBody>
      </p:sp>
      <p:sp>
        <p:nvSpPr>
          <p:cNvPr id="3" name="Footer Placeholder 2">
            <a:extLst>
              <a:ext uri="{FF2B5EF4-FFF2-40B4-BE49-F238E27FC236}">
                <a16:creationId xmlns:a16="http://schemas.microsoft.com/office/drawing/2014/main" id="{A810C2B0-25FD-FF48-917C-EDEF62EF532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6BF93D0-75FC-824E-B7B8-5815672C44AB}"/>
              </a:ext>
            </a:extLst>
          </p:cNvPr>
          <p:cNvSpPr>
            <a:spLocks noGrp="1"/>
          </p:cNvSpPr>
          <p:nvPr>
            <p:ph type="sldNum" sz="quarter" idx="12"/>
          </p:nvPr>
        </p:nvSpPr>
        <p:spPr/>
        <p:txBody>
          <a:bodyPr/>
          <a:lstStyle/>
          <a:p>
            <a:fld id="{9D195BCC-3514-4B1B-9C18-24F3D67EC549}" type="slidenum">
              <a:rPr lang="de-DE" smtClean="0"/>
              <a:t>8</a:t>
            </a:fld>
            <a:endParaRPr lang="de-DE" dirty="0"/>
          </a:p>
        </p:txBody>
      </p:sp>
      <p:pic>
        <p:nvPicPr>
          <p:cNvPr id="1026" name="Picture 2" descr="Guy, Male, Man, Talking, Secret, Whisper, Whispering">
            <a:extLst>
              <a:ext uri="{FF2B5EF4-FFF2-40B4-BE49-F238E27FC236}">
                <a16:creationId xmlns:a16="http://schemas.microsoft.com/office/drawing/2014/main" id="{14A04577-521D-374C-9561-0977C3793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48146"/>
            <a:ext cx="2936276" cy="3382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m And Daughter, Whisper, Little Girl And Mother, Mom">
            <a:extLst>
              <a:ext uri="{FF2B5EF4-FFF2-40B4-BE49-F238E27FC236}">
                <a16:creationId xmlns:a16="http://schemas.microsoft.com/office/drawing/2014/main" id="{994FC85D-72AF-CA49-93D6-F9B5AC0DB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968606"/>
            <a:ext cx="2535164" cy="30069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cret, Whispering, Ear, Woman, Lips, Hair">
            <a:extLst>
              <a:ext uri="{FF2B5EF4-FFF2-40B4-BE49-F238E27FC236}">
                <a16:creationId xmlns:a16="http://schemas.microsoft.com/office/drawing/2014/main" id="{7E8C59D2-7369-464D-8511-9A4F27E26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1926853"/>
            <a:ext cx="2535165" cy="2535165"/>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a:extLst>
              <a:ext uri="{FF2B5EF4-FFF2-40B4-BE49-F238E27FC236}">
                <a16:creationId xmlns:a16="http://schemas.microsoft.com/office/drawing/2014/main" id="{D018C29B-6D3E-2F43-A229-F6873B1B557E}"/>
              </a:ext>
            </a:extLst>
          </p:cNvPr>
          <p:cNvSpPr/>
          <p:nvPr/>
        </p:nvSpPr>
        <p:spPr>
          <a:xfrm>
            <a:off x="2267744" y="2574925"/>
            <a:ext cx="1800200" cy="936104"/>
          </a:xfrm>
          <a:prstGeom prst="stripedRightArrow">
            <a:avLst/>
          </a:prstGeom>
          <a:solidFill>
            <a:srgbClr val="FF003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triped Right Arrow 9">
            <a:extLst>
              <a:ext uri="{FF2B5EF4-FFF2-40B4-BE49-F238E27FC236}">
                <a16:creationId xmlns:a16="http://schemas.microsoft.com/office/drawing/2014/main" id="{3CFA450A-24D2-1A4B-9F84-8C34A529B7A1}"/>
              </a:ext>
            </a:extLst>
          </p:cNvPr>
          <p:cNvSpPr/>
          <p:nvPr/>
        </p:nvSpPr>
        <p:spPr>
          <a:xfrm>
            <a:off x="5400092" y="2531691"/>
            <a:ext cx="1800200" cy="936104"/>
          </a:xfrm>
          <a:prstGeom prst="stripedRightArrow">
            <a:avLst/>
          </a:prstGeom>
          <a:solidFill>
            <a:srgbClr val="FF003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6660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5BE1-C930-C247-96D1-AAE330C0ABC6}"/>
              </a:ext>
            </a:extLst>
          </p:cNvPr>
          <p:cNvSpPr>
            <a:spLocks noGrp="1"/>
          </p:cNvSpPr>
          <p:nvPr>
            <p:ph type="title"/>
          </p:nvPr>
        </p:nvSpPr>
        <p:spPr/>
        <p:txBody>
          <a:bodyPr/>
          <a:lstStyle/>
          <a:p>
            <a:r>
              <a:rPr lang="en-US"/>
              <a:t>Wie ändern Wörter ihre Bedeutung?</a:t>
            </a:r>
          </a:p>
        </p:txBody>
      </p:sp>
      <p:sp>
        <p:nvSpPr>
          <p:cNvPr id="3" name="Footer Placeholder 2">
            <a:extLst>
              <a:ext uri="{FF2B5EF4-FFF2-40B4-BE49-F238E27FC236}">
                <a16:creationId xmlns:a16="http://schemas.microsoft.com/office/drawing/2014/main" id="{A7649D86-6B67-8444-B42B-F9F587D298A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CC277AF-445E-2146-A77C-1E8E20661FF8}"/>
              </a:ext>
            </a:extLst>
          </p:cNvPr>
          <p:cNvSpPr>
            <a:spLocks noGrp="1"/>
          </p:cNvSpPr>
          <p:nvPr>
            <p:ph type="sldNum" sz="quarter" idx="12"/>
          </p:nvPr>
        </p:nvSpPr>
        <p:spPr/>
        <p:txBody>
          <a:bodyPr/>
          <a:lstStyle/>
          <a:p>
            <a:fld id="{9D195BCC-3514-4B1B-9C18-24F3D67EC549}" type="slidenum">
              <a:rPr lang="de-DE" smtClean="0"/>
              <a:t>9</a:t>
            </a:fld>
            <a:endParaRPr lang="de-DE" dirty="0"/>
          </a:p>
        </p:txBody>
      </p:sp>
      <p:pic>
        <p:nvPicPr>
          <p:cNvPr id="4098" name="Picture 2" descr="Heart, Love, Red, Valentine, Romantic, Romance, Glossy">
            <a:extLst>
              <a:ext uri="{FF2B5EF4-FFF2-40B4-BE49-F238E27FC236}">
                <a16:creationId xmlns:a16="http://schemas.microsoft.com/office/drawing/2014/main" id="{1B634337-EC9E-3642-B2FD-55AB4A02D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502" y="1559654"/>
            <a:ext cx="2848996" cy="2681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41DA81-405D-694A-8A8B-58AEDCC18260}"/>
              </a:ext>
            </a:extLst>
          </p:cNvPr>
          <p:cNvSpPr txBox="1"/>
          <p:nvPr/>
        </p:nvSpPr>
        <p:spPr>
          <a:xfrm rot="20747271">
            <a:off x="4906865" y="3436447"/>
            <a:ext cx="4346272" cy="923330"/>
          </a:xfrm>
          <a:prstGeom prst="rect">
            <a:avLst/>
          </a:prstGeom>
          <a:noFill/>
        </p:spPr>
        <p:txBody>
          <a:bodyPr wrap="square" rtlCol="0">
            <a:spAutoFit/>
          </a:bodyPr>
          <a:lstStyle/>
          <a:p>
            <a:pPr algn="ctr"/>
            <a:r>
              <a:rPr lang="en-US" sz="5400" dirty="0" err="1">
                <a:solidFill>
                  <a:srgbClr val="C00000"/>
                </a:solidFill>
                <a:latin typeface="Ink Free" panose="03080402000500000000" pitchFamily="66" charset="0"/>
              </a:rPr>
              <a:t>Metapher</a:t>
            </a:r>
            <a:endParaRPr lang="en-US" sz="3600" dirty="0" err="1">
              <a:solidFill>
                <a:srgbClr val="C00000"/>
              </a:solidFill>
              <a:latin typeface="Ink Free" panose="03080402000500000000" pitchFamily="66" charset="0"/>
            </a:endParaRPr>
          </a:p>
        </p:txBody>
      </p:sp>
    </p:spTree>
    <p:extLst>
      <p:ext uri="{BB962C8B-B14F-4D97-AF65-F5344CB8AC3E}">
        <p14:creationId xmlns:p14="http://schemas.microsoft.com/office/powerpoint/2010/main" val="297952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repeatCount="2000" fill="hold" nodeType="afterEffect">
                                  <p:stCondLst>
                                    <p:cond delay="0"/>
                                  </p:stCondLst>
                                  <p:childTnLst>
                                    <p:animEffect transition="out" filter="fade">
                                      <p:cBhvr>
                                        <p:cTn id="11" dur="500" tmFilter="0, 0; .2, .5; .8, .5; 1, 0"/>
                                        <p:tgtEl>
                                          <p:spTgt spid="4098"/>
                                        </p:tgtEl>
                                      </p:cBhvr>
                                    </p:animEffect>
                                    <p:animScale>
                                      <p:cBhvr>
                                        <p:cTn id="12" dur="250" autoRev="1" fill="hold"/>
                                        <p:tgtEl>
                                          <p:spTgt spid="409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PowerPoint_Master_HHU_191127.potx" id="{F3938B69-4255-4D03-9129-AB257F1BA87B}" vid="{D92A2462-9914-4D52-BB8D-CB7AB473941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HHU_PPT_Vorlage</Template>
  <TotalTime>6870</TotalTime>
  <Words>3388</Words>
  <Application>Microsoft Macintosh PowerPoint</Application>
  <PresentationFormat>Custom</PresentationFormat>
  <Paragraphs>571</Paragraphs>
  <Slides>56</Slides>
  <Notes>14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Bradley Hand</vt:lpstr>
      <vt:lpstr>Calibri</vt:lpstr>
      <vt:lpstr>Courier</vt:lpstr>
      <vt:lpstr>Ink Free</vt:lpstr>
      <vt:lpstr>Wingdings 2</vt:lpstr>
      <vt:lpstr>HHU_PPT_Vorlage</vt:lpstr>
      <vt:lpstr>PowerPoint Presentation</vt:lpstr>
      <vt:lpstr>Überblick</vt:lpstr>
      <vt:lpstr>Synchronie und Diachronie</vt:lpstr>
      <vt:lpstr>geil</vt:lpstr>
      <vt:lpstr>Semantischer Wandel</vt:lpstr>
      <vt:lpstr>Form und Bedeutung</vt:lpstr>
      <vt:lpstr>PowerPoint Presentation</vt:lpstr>
      <vt:lpstr>Flüsterpost</vt:lpstr>
      <vt:lpstr>Wie ändern Wörter ihre Bedeutung?</vt:lpstr>
      <vt:lpstr>Wie ändern Wörter ihre Bedeutung?</vt:lpstr>
      <vt:lpstr>Beispiel: Kopf</vt:lpstr>
      <vt:lpstr>Beispiel: Kopf</vt:lpstr>
      <vt:lpstr>Typen des Bedeutungswandels</vt:lpstr>
      <vt:lpstr>Beispiel: Kopf</vt:lpstr>
      <vt:lpstr>Beispiel: Kopf</vt:lpstr>
      <vt:lpstr>Wie ändern Wörter ihre Bedeutung?</vt:lpstr>
      <vt:lpstr>Beispiel: Bein</vt:lpstr>
      <vt:lpstr>Konnotation und Denotation</vt:lpstr>
      <vt:lpstr>Konnotation und Denotation</vt:lpstr>
      <vt:lpstr>Pejorisierung und Meliorisierung</vt:lpstr>
      <vt:lpstr>Pejorisierung und Meliorisierung</vt:lpstr>
      <vt:lpstr>Fazit</vt:lpstr>
      <vt:lpstr>Pragmatischer Wandel</vt:lpstr>
      <vt:lpstr>Beispiel Anredewandel</vt:lpstr>
      <vt:lpstr>Beispiel Anredewandel</vt:lpstr>
      <vt:lpstr>Erklärungsansatz: Face-Theorie</vt:lpstr>
      <vt:lpstr>Erklärungsansatz: Face-Theorie</vt:lpstr>
      <vt:lpstr>Pragmatischer Wandel</vt:lpstr>
      <vt:lpstr>PowerPoint Presentation</vt:lpstr>
      <vt:lpstr>Grammatikalisierung</vt:lpstr>
      <vt:lpstr>Was ist Grammatikalisierung?</vt:lpstr>
      <vt:lpstr>Was ist Grammatikalisierung?</vt:lpstr>
      <vt:lpstr>Was ist Grammatikalisierung?</vt:lpstr>
      <vt:lpstr>Was ist Grammatikalisierung?</vt:lpstr>
      <vt:lpstr>Was ist Grammatikalisierung?</vt:lpstr>
      <vt:lpstr>Was ist Grammatikalisierung?</vt:lpstr>
      <vt:lpstr>Beispiel: Entstehung der schwachen Verben (Auxiliarisierungsthese)</vt:lpstr>
      <vt:lpstr>Beispiel: Entstehung der schwachen Verben (Auxiliarisierungsthese)</vt:lpstr>
      <vt:lpstr>Beispiel: weil auf dem Weg zur Diskurspartikel</vt:lpstr>
      <vt:lpstr>Belege aus DGD</vt:lpstr>
      <vt:lpstr>Belege aus DGD</vt:lpstr>
      <vt:lpstr>Beispiel</vt:lpstr>
      <vt:lpstr>Beispiel</vt:lpstr>
      <vt:lpstr>Exkurs: Wie wurde weil eigentlich zur (kausalen) Subjunktion?</vt:lpstr>
      <vt:lpstr>weil: Eine Subjunktion entsteht</vt:lpstr>
      <vt:lpstr>weil: Eine Subjunktion entsteht</vt:lpstr>
      <vt:lpstr>weil: Eine Subjunktion entsteht</vt:lpstr>
      <vt:lpstr>weil: Von der Subjunktion zum Diskursmarker</vt:lpstr>
      <vt:lpstr>Exkurs: während</vt:lpstr>
      <vt:lpstr>Exkurs: während</vt:lpstr>
      <vt:lpstr>weil: Von der Subjunktion zum Diskursmarker</vt:lpstr>
      <vt:lpstr>Beispiel aus DGD</vt:lpstr>
      <vt:lpstr>Grammatikalisierung oder Pragmatikalisierung?</vt:lpstr>
      <vt:lpstr>Fazit</vt:lpstr>
      <vt:lpstr>Literatur</vt:lpstr>
      <vt:lpstr>Vielen Dank!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dc:title>
  <dc:creator>Microsoft Office User</dc:creator>
  <cp:lastModifiedBy>Stefan Hartmann</cp:lastModifiedBy>
  <cp:revision>311</cp:revision>
  <dcterms:created xsi:type="dcterms:W3CDTF">2020-09-16T09:44:36Z</dcterms:created>
  <dcterms:modified xsi:type="dcterms:W3CDTF">2021-12-24T15:23:56Z</dcterms:modified>
</cp:coreProperties>
</file>